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9" r:id="rId2"/>
    <p:sldId id="256" r:id="rId3"/>
    <p:sldId id="258" r:id="rId4"/>
    <p:sldId id="260" r:id="rId5"/>
    <p:sldId id="261" r:id="rId6"/>
    <p:sldId id="262" r:id="rId7"/>
    <p:sldId id="263" r:id="rId8"/>
    <p:sldId id="264" r:id="rId9"/>
    <p:sldId id="265" r:id="rId10"/>
    <p:sldId id="257"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A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51" autoAdjust="0"/>
    <p:restoredTop sz="94660"/>
  </p:normalViewPr>
  <p:slideViewPr>
    <p:cSldViewPr>
      <p:cViewPr varScale="1">
        <p:scale>
          <a:sx n="69" d="100"/>
          <a:sy n="69" d="100"/>
        </p:scale>
        <p:origin x="-1422"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4AC8FE-EDF1-4855-ACA3-7C9CBDC8B6D2}" type="datetimeFigureOut">
              <a:rPr lang="pt-BR" smtClean="0"/>
              <a:t>23/08/2011</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4F3583-C2C5-4BBB-9170-F60F0571FAEF}" type="slidenum">
              <a:rPr lang="pt-BR" smtClean="0"/>
              <a:t>‹nº›</a:t>
            </a:fld>
            <a:endParaRPr lang="pt-BR"/>
          </a:p>
        </p:txBody>
      </p:sp>
    </p:spTree>
    <p:extLst>
      <p:ext uri="{BB962C8B-B14F-4D97-AF65-F5344CB8AC3E}">
        <p14:creationId xmlns:p14="http://schemas.microsoft.com/office/powerpoint/2010/main" val="685968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84F3583-C2C5-4BBB-9170-F60F0571FAEF}" type="slidenum">
              <a:rPr lang="pt-BR" smtClean="0"/>
              <a:t>17</a:t>
            </a:fld>
            <a:endParaRPr lang="pt-BR"/>
          </a:p>
        </p:txBody>
      </p:sp>
    </p:spTree>
    <p:extLst>
      <p:ext uri="{BB962C8B-B14F-4D97-AF65-F5344CB8AC3E}">
        <p14:creationId xmlns:p14="http://schemas.microsoft.com/office/powerpoint/2010/main" val="3508125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A1BF5E23-5A1F-44EC-99EB-321F4D6212FB}" type="datetimeFigureOut">
              <a:rPr lang="pt-BR" smtClean="0"/>
              <a:t>23/08/2011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E9E88E0-1CCD-4ECC-80D8-873914DC5D14}" type="slidenum">
              <a:rPr lang="pt-BR" smtClean="0"/>
              <a:t>‹nº›</a:t>
            </a:fld>
            <a:endParaRPr lang="pt-BR"/>
          </a:p>
        </p:txBody>
      </p:sp>
    </p:spTree>
    <p:extLst>
      <p:ext uri="{BB962C8B-B14F-4D97-AF65-F5344CB8AC3E}">
        <p14:creationId xmlns:p14="http://schemas.microsoft.com/office/powerpoint/2010/main" val="568239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1BF5E23-5A1F-44EC-99EB-321F4D6212FB}" type="datetimeFigureOut">
              <a:rPr lang="pt-BR" smtClean="0"/>
              <a:t>23/08/2011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E9E88E0-1CCD-4ECC-80D8-873914DC5D14}" type="slidenum">
              <a:rPr lang="pt-BR" smtClean="0"/>
              <a:t>‹nº›</a:t>
            </a:fld>
            <a:endParaRPr lang="pt-BR"/>
          </a:p>
        </p:txBody>
      </p:sp>
    </p:spTree>
    <p:extLst>
      <p:ext uri="{BB962C8B-B14F-4D97-AF65-F5344CB8AC3E}">
        <p14:creationId xmlns:p14="http://schemas.microsoft.com/office/powerpoint/2010/main" val="3553330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1BF5E23-5A1F-44EC-99EB-321F4D6212FB}" type="datetimeFigureOut">
              <a:rPr lang="pt-BR" smtClean="0"/>
              <a:t>23/08/2011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E9E88E0-1CCD-4ECC-80D8-873914DC5D14}" type="slidenum">
              <a:rPr lang="pt-BR" smtClean="0"/>
              <a:t>‹nº›</a:t>
            </a:fld>
            <a:endParaRPr lang="pt-BR"/>
          </a:p>
        </p:txBody>
      </p:sp>
    </p:spTree>
    <p:extLst>
      <p:ext uri="{BB962C8B-B14F-4D97-AF65-F5344CB8AC3E}">
        <p14:creationId xmlns:p14="http://schemas.microsoft.com/office/powerpoint/2010/main" val="2676610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A1BF5E23-5A1F-44EC-99EB-321F4D6212FB}" type="datetimeFigureOut">
              <a:rPr lang="pt-BR" smtClean="0"/>
              <a:t>23/08/2011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E9E88E0-1CCD-4ECC-80D8-873914DC5D14}" type="slidenum">
              <a:rPr lang="pt-BR" smtClean="0"/>
              <a:t>‹nº›</a:t>
            </a:fld>
            <a:endParaRPr lang="pt-BR"/>
          </a:p>
        </p:txBody>
      </p:sp>
    </p:spTree>
    <p:extLst>
      <p:ext uri="{BB962C8B-B14F-4D97-AF65-F5344CB8AC3E}">
        <p14:creationId xmlns:p14="http://schemas.microsoft.com/office/powerpoint/2010/main" val="667718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A1BF5E23-5A1F-44EC-99EB-321F4D6212FB}" type="datetimeFigureOut">
              <a:rPr lang="pt-BR" smtClean="0"/>
              <a:t>23/08/2011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E9E88E0-1CCD-4ECC-80D8-873914DC5D14}" type="slidenum">
              <a:rPr lang="pt-BR" smtClean="0"/>
              <a:t>‹nº›</a:t>
            </a:fld>
            <a:endParaRPr lang="pt-BR"/>
          </a:p>
        </p:txBody>
      </p:sp>
    </p:spTree>
    <p:extLst>
      <p:ext uri="{BB962C8B-B14F-4D97-AF65-F5344CB8AC3E}">
        <p14:creationId xmlns:p14="http://schemas.microsoft.com/office/powerpoint/2010/main" val="2842570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A1BF5E23-5A1F-44EC-99EB-321F4D6212FB}" type="datetimeFigureOut">
              <a:rPr lang="pt-BR" smtClean="0"/>
              <a:t>23/08/2011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E9E88E0-1CCD-4ECC-80D8-873914DC5D14}" type="slidenum">
              <a:rPr lang="pt-BR" smtClean="0"/>
              <a:t>‹nº›</a:t>
            </a:fld>
            <a:endParaRPr lang="pt-BR"/>
          </a:p>
        </p:txBody>
      </p:sp>
    </p:spTree>
    <p:extLst>
      <p:ext uri="{BB962C8B-B14F-4D97-AF65-F5344CB8AC3E}">
        <p14:creationId xmlns:p14="http://schemas.microsoft.com/office/powerpoint/2010/main" val="1779816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A1BF5E23-5A1F-44EC-99EB-321F4D6212FB}" type="datetimeFigureOut">
              <a:rPr lang="pt-BR" smtClean="0"/>
              <a:t>23/08/2011</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4E9E88E0-1CCD-4ECC-80D8-873914DC5D14}" type="slidenum">
              <a:rPr lang="pt-BR" smtClean="0"/>
              <a:t>‹nº›</a:t>
            </a:fld>
            <a:endParaRPr lang="pt-BR"/>
          </a:p>
        </p:txBody>
      </p:sp>
    </p:spTree>
    <p:extLst>
      <p:ext uri="{BB962C8B-B14F-4D97-AF65-F5344CB8AC3E}">
        <p14:creationId xmlns:p14="http://schemas.microsoft.com/office/powerpoint/2010/main" val="3090499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A1BF5E23-5A1F-44EC-99EB-321F4D6212FB}" type="datetimeFigureOut">
              <a:rPr lang="pt-BR" smtClean="0"/>
              <a:t>23/08/2011</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4E9E88E0-1CCD-4ECC-80D8-873914DC5D14}" type="slidenum">
              <a:rPr lang="pt-BR" smtClean="0"/>
              <a:t>‹nº›</a:t>
            </a:fld>
            <a:endParaRPr lang="pt-BR"/>
          </a:p>
        </p:txBody>
      </p:sp>
    </p:spTree>
    <p:extLst>
      <p:ext uri="{BB962C8B-B14F-4D97-AF65-F5344CB8AC3E}">
        <p14:creationId xmlns:p14="http://schemas.microsoft.com/office/powerpoint/2010/main" val="1315287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A1BF5E23-5A1F-44EC-99EB-321F4D6212FB}" type="datetimeFigureOut">
              <a:rPr lang="pt-BR" smtClean="0"/>
              <a:t>23/08/2011</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4E9E88E0-1CCD-4ECC-80D8-873914DC5D14}" type="slidenum">
              <a:rPr lang="pt-BR" smtClean="0"/>
              <a:t>‹nº›</a:t>
            </a:fld>
            <a:endParaRPr lang="pt-BR"/>
          </a:p>
        </p:txBody>
      </p:sp>
    </p:spTree>
    <p:extLst>
      <p:ext uri="{BB962C8B-B14F-4D97-AF65-F5344CB8AC3E}">
        <p14:creationId xmlns:p14="http://schemas.microsoft.com/office/powerpoint/2010/main" val="2645844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A1BF5E23-5A1F-44EC-99EB-321F4D6212FB}" type="datetimeFigureOut">
              <a:rPr lang="pt-BR" smtClean="0"/>
              <a:t>23/08/2011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E9E88E0-1CCD-4ECC-80D8-873914DC5D14}" type="slidenum">
              <a:rPr lang="pt-BR" smtClean="0"/>
              <a:t>‹nº›</a:t>
            </a:fld>
            <a:endParaRPr lang="pt-BR"/>
          </a:p>
        </p:txBody>
      </p:sp>
    </p:spTree>
    <p:extLst>
      <p:ext uri="{BB962C8B-B14F-4D97-AF65-F5344CB8AC3E}">
        <p14:creationId xmlns:p14="http://schemas.microsoft.com/office/powerpoint/2010/main" val="3352765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A1BF5E23-5A1F-44EC-99EB-321F4D6212FB}" type="datetimeFigureOut">
              <a:rPr lang="pt-BR" smtClean="0"/>
              <a:t>23/08/2011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E9E88E0-1CCD-4ECC-80D8-873914DC5D14}" type="slidenum">
              <a:rPr lang="pt-BR" smtClean="0"/>
              <a:t>‹nº›</a:t>
            </a:fld>
            <a:endParaRPr lang="pt-BR"/>
          </a:p>
        </p:txBody>
      </p:sp>
    </p:spTree>
    <p:extLst>
      <p:ext uri="{BB962C8B-B14F-4D97-AF65-F5344CB8AC3E}">
        <p14:creationId xmlns:p14="http://schemas.microsoft.com/office/powerpoint/2010/main" val="1168143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BF5E23-5A1F-44EC-99EB-321F4D6212FB}" type="datetimeFigureOut">
              <a:rPr lang="pt-BR" smtClean="0"/>
              <a:t>23/08/2011</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9E88E0-1CCD-4ECC-80D8-873914DC5D14}" type="slidenum">
              <a:rPr lang="pt-BR" smtClean="0"/>
              <a:t>‹nº›</a:t>
            </a:fld>
            <a:endParaRPr lang="pt-BR"/>
          </a:p>
        </p:txBody>
      </p:sp>
    </p:spTree>
    <p:extLst>
      <p:ext uri="{BB962C8B-B14F-4D97-AF65-F5344CB8AC3E}">
        <p14:creationId xmlns:p14="http://schemas.microsoft.com/office/powerpoint/2010/main" val="4134476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C:\Users\Iago\Pictures\LOOGO.jpg"/>
          <p:cNvPicPr>
            <a:picLocks noChangeAspect="1" noChangeArrowheads="1"/>
          </p:cNvPicPr>
          <p:nvPr/>
        </p:nvPicPr>
        <p:blipFill>
          <a:blip r:embed="rId2">
            <a:extLst>
              <a:ext uri="{BEBA8EAE-BF5A-486C-A8C5-ECC9F3942E4B}">
                <a14:imgProps xmlns:a14="http://schemas.microsoft.com/office/drawing/2010/main">
                  <a14:imgLayer r:embed="rId3">
                    <a14:imgEffect>
                      <a14:artisticMarker trans="100000" size="0"/>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0" y="1232734"/>
            <a:ext cx="9144000" cy="432054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9798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250"/>
                                        <p:tgtEl>
                                          <p:spTgt spid="1026"/>
                                        </p:tgtEl>
                                      </p:cBhvr>
                                    </p:animEffect>
                                    <p:anim calcmode="lin" valueType="num">
                                      <p:cBhvr>
                                        <p:cTn id="8" dur="5250" fill="hold"/>
                                        <p:tgtEl>
                                          <p:spTgt spid="1026"/>
                                        </p:tgtEl>
                                        <p:attrNameLst>
                                          <p:attrName>ppt_x</p:attrName>
                                        </p:attrNameLst>
                                      </p:cBhvr>
                                      <p:tavLst>
                                        <p:tav tm="0">
                                          <p:val>
                                            <p:strVal val="#ppt_x"/>
                                          </p:val>
                                        </p:tav>
                                        <p:tav tm="100000">
                                          <p:val>
                                            <p:strVal val="#ppt_x"/>
                                          </p:val>
                                        </p:tav>
                                      </p:tavLst>
                                    </p:anim>
                                    <p:anim calcmode="lin" valueType="num">
                                      <p:cBhvr>
                                        <p:cTn id="9" dur="525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539552" y="1124744"/>
            <a:ext cx="7920880" cy="923330"/>
          </a:xfrm>
          <a:prstGeom prst="rect">
            <a:avLst/>
          </a:prstGeom>
        </p:spPr>
        <p:txBody>
          <a:bodyPr wrap="square">
            <a:spAutoFit/>
          </a:bodyPr>
          <a:lstStyle/>
          <a:p>
            <a:pPr marL="285750" lvl="0" indent="-285750" algn="just">
              <a:buFont typeface="Wingdings" pitchFamily="2" charset="2"/>
              <a:buChar char="Ø"/>
            </a:pPr>
            <a:r>
              <a:rPr lang="pt-BR" dirty="0"/>
              <a:t>Oriente-a como ler a</a:t>
            </a:r>
            <a:r>
              <a:rPr lang="pt-BR" b="1" dirty="0"/>
              <a:t> Primeira Carta de João</a:t>
            </a:r>
            <a:r>
              <a:rPr lang="pt-BR" dirty="0"/>
              <a:t>  no final do livrinho. Fale-lhe da importância de ler uma vez por dia a carta durante toda uma semana a fim de entender bem.</a:t>
            </a:r>
          </a:p>
        </p:txBody>
      </p:sp>
      <p:sp>
        <p:nvSpPr>
          <p:cNvPr id="9" name="Retângulo com Único Canto Aparado e Arredondado 8"/>
          <p:cNvSpPr/>
          <p:nvPr/>
        </p:nvSpPr>
        <p:spPr>
          <a:xfrm rot="10800000" flipH="1">
            <a:off x="539552" y="429424"/>
            <a:ext cx="7920880" cy="5951903"/>
          </a:xfrm>
          <a:prstGeom prst="snip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pt-BR"/>
          </a:p>
        </p:txBody>
      </p:sp>
      <p:sp>
        <p:nvSpPr>
          <p:cNvPr id="10" name="Retângulo de cantos arredondados 9"/>
          <p:cNvSpPr/>
          <p:nvPr/>
        </p:nvSpPr>
        <p:spPr>
          <a:xfrm>
            <a:off x="539552" y="420119"/>
            <a:ext cx="3642408" cy="511325"/>
          </a:xfrm>
          <a:prstGeom prst="roundRect">
            <a:avLst>
              <a:gd name="adj" fmla="val 14251"/>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pt-BR" sz="2800" dirty="0" smtClean="0">
                <a:latin typeface="Corbel" pitchFamily="34" charset="0"/>
              </a:rPr>
              <a:t>    Ganhar</a:t>
            </a:r>
            <a:endParaRPr lang="pt-BR" sz="2800" dirty="0">
              <a:latin typeface="Corbel" pitchFamily="34" charset="0"/>
            </a:endParaRPr>
          </a:p>
        </p:txBody>
      </p:sp>
      <p:sp>
        <p:nvSpPr>
          <p:cNvPr id="8" name="Retângulo 7"/>
          <p:cNvSpPr/>
          <p:nvPr/>
        </p:nvSpPr>
        <p:spPr>
          <a:xfrm>
            <a:off x="539552" y="2036774"/>
            <a:ext cx="7920880" cy="369332"/>
          </a:xfrm>
          <a:prstGeom prst="rect">
            <a:avLst/>
          </a:prstGeom>
        </p:spPr>
        <p:txBody>
          <a:bodyPr wrap="square">
            <a:spAutoFit/>
          </a:bodyPr>
          <a:lstStyle/>
          <a:p>
            <a:pPr marL="285750" lvl="0" indent="-285750">
              <a:buFont typeface="Wingdings" pitchFamily="2" charset="2"/>
              <a:buChar char="Ø"/>
            </a:pPr>
            <a:r>
              <a:rPr lang="pt-BR" dirty="0"/>
              <a:t>Usando o próprio livrinho, leia com ela o </a:t>
            </a:r>
            <a:r>
              <a:rPr lang="pt-BR" b="1" dirty="0"/>
              <a:t>capítulo cinco, versículos onze a treze</a:t>
            </a:r>
            <a:r>
              <a:rPr lang="pt-BR" b="1" dirty="0" smtClean="0"/>
              <a:t>.</a:t>
            </a:r>
            <a:endParaRPr lang="pt-BR" dirty="0"/>
          </a:p>
        </p:txBody>
      </p:sp>
      <p:sp>
        <p:nvSpPr>
          <p:cNvPr id="11" name="Retângulo 10"/>
          <p:cNvSpPr/>
          <p:nvPr/>
        </p:nvSpPr>
        <p:spPr>
          <a:xfrm>
            <a:off x="539552" y="2564904"/>
            <a:ext cx="7920880" cy="646331"/>
          </a:xfrm>
          <a:prstGeom prst="rect">
            <a:avLst/>
          </a:prstGeom>
        </p:spPr>
        <p:txBody>
          <a:bodyPr wrap="square">
            <a:spAutoFit/>
          </a:bodyPr>
          <a:lstStyle/>
          <a:p>
            <a:pPr marL="285750" lvl="0" indent="-285750" algn="just">
              <a:buFont typeface="Wingdings" pitchFamily="2" charset="2"/>
              <a:buChar char="Ø"/>
            </a:pPr>
            <a:r>
              <a:rPr lang="pt-BR" dirty="0"/>
              <a:t>Diga-lhe para </a:t>
            </a:r>
            <a:r>
              <a:rPr lang="pt-BR" b="1" dirty="0"/>
              <a:t>marcar </a:t>
            </a:r>
            <a:r>
              <a:rPr lang="pt-BR" dirty="0"/>
              <a:t>o que mais a toca e anotar qualquer </a:t>
            </a:r>
            <a:r>
              <a:rPr lang="pt-BR" b="1" dirty="0"/>
              <a:t>pergunta</a:t>
            </a:r>
            <a:r>
              <a:rPr lang="pt-BR" dirty="0"/>
              <a:t> que porventura tenha para fazer-lhe depois.</a:t>
            </a:r>
          </a:p>
        </p:txBody>
      </p:sp>
      <p:sp>
        <p:nvSpPr>
          <p:cNvPr id="12" name="Retângulo 11"/>
          <p:cNvSpPr/>
          <p:nvPr/>
        </p:nvSpPr>
        <p:spPr>
          <a:xfrm>
            <a:off x="539552" y="3380037"/>
            <a:ext cx="7920880" cy="369332"/>
          </a:xfrm>
          <a:prstGeom prst="rect">
            <a:avLst/>
          </a:prstGeom>
        </p:spPr>
        <p:txBody>
          <a:bodyPr wrap="square">
            <a:spAutoFit/>
          </a:bodyPr>
          <a:lstStyle/>
          <a:p>
            <a:r>
              <a:rPr lang="pt-BR" b="1" i="1" dirty="0"/>
              <a:t>5. Reuniões da Célula</a:t>
            </a:r>
            <a:endParaRPr lang="pt-BR" dirty="0"/>
          </a:p>
        </p:txBody>
      </p:sp>
      <p:sp>
        <p:nvSpPr>
          <p:cNvPr id="13" name="Retângulo 12"/>
          <p:cNvSpPr/>
          <p:nvPr/>
        </p:nvSpPr>
        <p:spPr>
          <a:xfrm>
            <a:off x="543000" y="3749369"/>
            <a:ext cx="7917432" cy="1477328"/>
          </a:xfrm>
          <a:prstGeom prst="rect">
            <a:avLst/>
          </a:prstGeom>
        </p:spPr>
        <p:txBody>
          <a:bodyPr wrap="square">
            <a:spAutoFit/>
          </a:bodyPr>
          <a:lstStyle/>
          <a:p>
            <a:pPr algn="just"/>
            <a:r>
              <a:rPr lang="pt-BR" dirty="0"/>
              <a:t>Fazer um convite para seu amigo participar das reuniões da célula. É Com a vinda dos amigos que ela cria corpo. Até então a célula era de fato um embrião: três crentes se reuniam para orar pela conversão dos seus amigos. Agora que eles começam a vir, a ela entra no estágio de formação. A reunião segue o programa completo, com pregação da Palavra de Deus.</a:t>
            </a:r>
          </a:p>
        </p:txBody>
      </p:sp>
    </p:spTree>
    <p:extLst>
      <p:ext uri="{BB962C8B-B14F-4D97-AF65-F5344CB8AC3E}">
        <p14:creationId xmlns:p14="http://schemas.microsoft.com/office/powerpoint/2010/main" val="4217945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539552" y="1124744"/>
            <a:ext cx="7920879" cy="369332"/>
          </a:xfrm>
          <a:prstGeom prst="rect">
            <a:avLst/>
          </a:prstGeom>
        </p:spPr>
        <p:txBody>
          <a:bodyPr wrap="square">
            <a:spAutoFit/>
          </a:bodyPr>
          <a:lstStyle/>
          <a:p>
            <a:r>
              <a:rPr lang="pt-BR" b="1" i="1" dirty="0"/>
              <a:t>6. Cultos Regulares da Igreja</a:t>
            </a:r>
            <a:endParaRPr lang="pt-BR" dirty="0"/>
          </a:p>
        </p:txBody>
      </p:sp>
      <p:sp>
        <p:nvSpPr>
          <p:cNvPr id="5" name="Retângulo com Único Canto Aparado e Arredondado 4"/>
          <p:cNvSpPr/>
          <p:nvPr/>
        </p:nvSpPr>
        <p:spPr>
          <a:xfrm rot="10800000" flipH="1">
            <a:off x="539552" y="429424"/>
            <a:ext cx="7920880" cy="5951903"/>
          </a:xfrm>
          <a:prstGeom prst="snip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pt-BR"/>
          </a:p>
        </p:txBody>
      </p:sp>
      <p:sp>
        <p:nvSpPr>
          <p:cNvPr id="6" name="Retângulo de cantos arredondados 5"/>
          <p:cNvSpPr/>
          <p:nvPr/>
        </p:nvSpPr>
        <p:spPr>
          <a:xfrm>
            <a:off x="539552" y="420119"/>
            <a:ext cx="3642408" cy="511325"/>
          </a:xfrm>
          <a:prstGeom prst="roundRect">
            <a:avLst>
              <a:gd name="adj" fmla="val 14251"/>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pt-BR" sz="2800" dirty="0" smtClean="0">
                <a:latin typeface="Corbel" pitchFamily="34" charset="0"/>
              </a:rPr>
              <a:t>    Ganhar</a:t>
            </a:r>
            <a:endParaRPr lang="pt-BR" sz="2800" dirty="0">
              <a:latin typeface="Corbel" pitchFamily="34" charset="0"/>
            </a:endParaRPr>
          </a:p>
        </p:txBody>
      </p:sp>
      <p:sp>
        <p:nvSpPr>
          <p:cNvPr id="7" name="Retângulo 6"/>
          <p:cNvSpPr/>
          <p:nvPr/>
        </p:nvSpPr>
        <p:spPr>
          <a:xfrm>
            <a:off x="539552" y="1496538"/>
            <a:ext cx="7920880" cy="646331"/>
          </a:xfrm>
          <a:prstGeom prst="rect">
            <a:avLst/>
          </a:prstGeom>
        </p:spPr>
        <p:txBody>
          <a:bodyPr wrap="square">
            <a:spAutoFit/>
          </a:bodyPr>
          <a:lstStyle/>
          <a:p>
            <a:pPr marL="285750" indent="-285750" algn="just">
              <a:buFont typeface="Wingdings" pitchFamily="2" charset="2"/>
              <a:buChar char="ü"/>
            </a:pPr>
            <a:r>
              <a:rPr lang="pt-BR" dirty="0"/>
              <a:t>Falar logo do culto principal da Igreja, convidando-o a estar presente. Mostrar a importância das celebrações de todo o corpo.</a:t>
            </a:r>
          </a:p>
        </p:txBody>
      </p:sp>
      <p:sp>
        <p:nvSpPr>
          <p:cNvPr id="8" name="Retângulo 7"/>
          <p:cNvSpPr/>
          <p:nvPr/>
        </p:nvSpPr>
        <p:spPr>
          <a:xfrm>
            <a:off x="545556" y="2327689"/>
            <a:ext cx="7914875" cy="369332"/>
          </a:xfrm>
          <a:prstGeom prst="rect">
            <a:avLst/>
          </a:prstGeom>
        </p:spPr>
        <p:txBody>
          <a:bodyPr wrap="square">
            <a:spAutoFit/>
          </a:bodyPr>
          <a:lstStyle/>
          <a:p>
            <a:r>
              <a:rPr lang="pt-BR" b="1" i="1" dirty="0"/>
              <a:t>7. Eventos de Colheita</a:t>
            </a:r>
            <a:endParaRPr lang="pt-BR" dirty="0"/>
          </a:p>
        </p:txBody>
      </p:sp>
      <p:sp>
        <p:nvSpPr>
          <p:cNvPr id="9" name="Retângulo 8"/>
          <p:cNvSpPr/>
          <p:nvPr/>
        </p:nvSpPr>
        <p:spPr>
          <a:xfrm>
            <a:off x="545555" y="2747653"/>
            <a:ext cx="7914875" cy="646331"/>
          </a:xfrm>
          <a:prstGeom prst="rect">
            <a:avLst/>
          </a:prstGeom>
        </p:spPr>
        <p:txBody>
          <a:bodyPr wrap="square">
            <a:spAutoFit/>
          </a:bodyPr>
          <a:lstStyle/>
          <a:p>
            <a:pPr marL="285750" lvl="0" indent="-285750" algn="just">
              <a:buFont typeface="Wingdings" pitchFamily="2" charset="2"/>
              <a:buChar char="Ø"/>
            </a:pPr>
            <a:r>
              <a:rPr lang="pt-BR" dirty="0"/>
              <a:t>Convidar a pessoa sendo trabalhada, a participar de qualquer evento de colheita que porventura esteja sendo realizado.</a:t>
            </a:r>
          </a:p>
        </p:txBody>
      </p:sp>
      <p:sp>
        <p:nvSpPr>
          <p:cNvPr id="10" name="Retângulo 9"/>
          <p:cNvSpPr/>
          <p:nvPr/>
        </p:nvSpPr>
        <p:spPr>
          <a:xfrm>
            <a:off x="526054" y="3573016"/>
            <a:ext cx="7934376" cy="646331"/>
          </a:xfrm>
          <a:prstGeom prst="rect">
            <a:avLst/>
          </a:prstGeom>
        </p:spPr>
        <p:txBody>
          <a:bodyPr wrap="square">
            <a:spAutoFit/>
          </a:bodyPr>
          <a:lstStyle/>
          <a:p>
            <a:pPr marL="285750" lvl="0" indent="-285750" algn="just">
              <a:buFont typeface="Wingdings" pitchFamily="2" charset="2"/>
              <a:buChar char="Ø"/>
            </a:pPr>
            <a:r>
              <a:rPr lang="pt-BR" dirty="0"/>
              <a:t>A célula continuará sempre buscando perdidos a fim de levá-los a Jesus. O que aconteceu com os três iniciais, deverá se reproduzir com cada um.</a:t>
            </a:r>
          </a:p>
        </p:txBody>
      </p:sp>
      <p:sp>
        <p:nvSpPr>
          <p:cNvPr id="11" name="Retângulo 10"/>
          <p:cNvSpPr/>
          <p:nvPr/>
        </p:nvSpPr>
        <p:spPr>
          <a:xfrm>
            <a:off x="545556" y="4219347"/>
            <a:ext cx="7914876" cy="1200329"/>
          </a:xfrm>
          <a:prstGeom prst="rect">
            <a:avLst/>
          </a:prstGeom>
        </p:spPr>
        <p:txBody>
          <a:bodyPr wrap="square">
            <a:spAutoFit/>
          </a:bodyPr>
          <a:lstStyle/>
          <a:p>
            <a:pPr marL="285750" lvl="0" indent="-285750">
              <a:buFont typeface="Wingdings" pitchFamily="2" charset="2"/>
              <a:buChar char="Ø"/>
            </a:pPr>
            <a:r>
              <a:rPr lang="pt-BR" dirty="0"/>
              <a:t>Novos crentes devem ser gerados a cada semana na célula. Uma estratégia é conservar uma cadeira vazia na reunião destinada àquele que deveria estar presente, mas não esteve. Todos oram para que ele venha na próxima reunião. Ganhar um novo cada semana deve ser a meta mínima.</a:t>
            </a:r>
          </a:p>
        </p:txBody>
      </p:sp>
      <p:sp>
        <p:nvSpPr>
          <p:cNvPr id="12" name="Retângulo 11"/>
          <p:cNvSpPr/>
          <p:nvPr/>
        </p:nvSpPr>
        <p:spPr>
          <a:xfrm>
            <a:off x="1187624" y="5642664"/>
            <a:ext cx="6264696" cy="738664"/>
          </a:xfrm>
          <a:prstGeom prst="rect">
            <a:avLst/>
          </a:prstGeom>
        </p:spPr>
        <p:txBody>
          <a:bodyPr wrap="square">
            <a:spAutoFit/>
          </a:bodyPr>
          <a:lstStyle/>
          <a:p>
            <a:r>
              <a:rPr lang="pt-BR" sz="1400" b="1" dirty="0"/>
              <a:t>Nota: </a:t>
            </a:r>
            <a:r>
              <a:rPr lang="pt-BR" sz="1400" dirty="0"/>
              <a:t>Num seminário de fim de Semana, ou na Escola de Líderes cada discípulo passará pelo curso de </a:t>
            </a:r>
            <a:r>
              <a:rPr lang="pt-BR" sz="1400" b="1" dirty="0"/>
              <a:t>Evangelismo.</a:t>
            </a:r>
            <a:r>
              <a:rPr lang="pt-BR" sz="1400" dirty="0"/>
              <a:t> Um método muito usado é </a:t>
            </a:r>
            <a:r>
              <a:rPr lang="pt-BR" sz="1400" b="1" dirty="0"/>
              <a:t>A Quatro Leis Espirituais</a:t>
            </a:r>
            <a:r>
              <a:rPr lang="pt-BR" sz="1400" dirty="0"/>
              <a:t> de Bill </a:t>
            </a:r>
            <a:r>
              <a:rPr lang="pt-BR" sz="1400" dirty="0" err="1"/>
              <a:t>Bright</a:t>
            </a:r>
            <a:r>
              <a:rPr lang="pt-BR" sz="1400" dirty="0"/>
              <a:t>, da Cruzada Estudantil.</a:t>
            </a:r>
          </a:p>
        </p:txBody>
      </p:sp>
    </p:spTree>
    <p:extLst>
      <p:ext uri="{BB962C8B-B14F-4D97-AF65-F5344CB8AC3E}">
        <p14:creationId xmlns:p14="http://schemas.microsoft.com/office/powerpoint/2010/main" val="2329488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2040097570"/>
              </p:ext>
            </p:extLst>
          </p:nvPr>
        </p:nvGraphicFramePr>
        <p:xfrm>
          <a:off x="251520" y="836712"/>
          <a:ext cx="8496939" cy="5400598"/>
        </p:xfrm>
        <a:graphic>
          <a:graphicData uri="http://schemas.openxmlformats.org/drawingml/2006/table">
            <a:tbl>
              <a:tblPr>
                <a:tableStyleId>{5C22544A-7EE6-4342-B048-85BDC9FD1C3A}</a:tableStyleId>
              </a:tblPr>
              <a:tblGrid>
                <a:gridCol w="744169"/>
                <a:gridCol w="3675601"/>
                <a:gridCol w="295729"/>
                <a:gridCol w="290880"/>
                <a:gridCol w="290880"/>
                <a:gridCol w="290880"/>
                <a:gridCol w="290880"/>
                <a:gridCol w="290880"/>
                <a:gridCol w="290880"/>
                <a:gridCol w="290880"/>
                <a:gridCol w="290880"/>
                <a:gridCol w="290880"/>
                <a:gridCol w="290880"/>
                <a:gridCol w="290880"/>
                <a:gridCol w="290880"/>
                <a:gridCol w="290880"/>
              </a:tblGrid>
              <a:tr h="246415">
                <a:tc>
                  <a:txBody>
                    <a:bodyPr/>
                    <a:lstStyle/>
                    <a:p>
                      <a:pPr>
                        <a:spcAft>
                          <a:spcPts val="0"/>
                        </a:spcAft>
                      </a:pPr>
                      <a:r>
                        <a:rPr lang="pt-BR" sz="1100" dirty="0">
                          <a:effectLst/>
                        </a:rPr>
                        <a:t> </a:t>
                      </a:r>
                      <a:endParaRPr lang="pt-BR" sz="1100" dirty="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gridSpan="2">
                  <a:txBody>
                    <a:bodyPr/>
                    <a:lstStyle/>
                    <a:p>
                      <a:pPr algn="just">
                        <a:spcAft>
                          <a:spcPts val="0"/>
                        </a:spcAft>
                      </a:pPr>
                      <a:r>
                        <a:rPr lang="pt-BR" sz="1100">
                          <a:effectLst/>
                        </a:rPr>
                        <a:t>Nível</a:t>
                      </a:r>
                      <a:endParaRPr lang="pt-BR" sz="1100" b="1">
                        <a:effectLst/>
                        <a:latin typeface="Times New Roman"/>
                      </a:endParaRPr>
                    </a:p>
                  </a:txBody>
                  <a:tcPr marL="44450" marR="44450" marT="0" marB="0"/>
                </a:tc>
                <a:tc hMerge="1">
                  <a:txBody>
                    <a:bodyPr/>
                    <a:lstStyle/>
                    <a:p>
                      <a:endParaRPr lang="pt-BR"/>
                    </a:p>
                  </a:txBody>
                  <a:tcPr/>
                </a:tc>
                <a:tc gridSpan="5">
                  <a:txBody>
                    <a:bodyPr/>
                    <a:lstStyle/>
                    <a:p>
                      <a:pPr algn="ctr">
                        <a:spcAft>
                          <a:spcPts val="0"/>
                        </a:spcAft>
                      </a:pPr>
                      <a:r>
                        <a:rPr lang="pt-BR" sz="1100">
                          <a:effectLst/>
                        </a:rPr>
                        <a:t>Fortalezas</a:t>
                      </a:r>
                      <a:endParaRPr lang="pt-BR" sz="1100" b="1">
                        <a:effectLst/>
                        <a:latin typeface="Times New Roman"/>
                      </a:endParaRPr>
                    </a:p>
                  </a:txBody>
                  <a:tcPr marL="44450" marR="44450" marT="0" marB="0"/>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gridSpan="7">
                  <a:txBody>
                    <a:bodyPr/>
                    <a:lstStyle/>
                    <a:p>
                      <a:pPr algn="just">
                        <a:spcAft>
                          <a:spcPts val="0"/>
                        </a:spcAft>
                      </a:pPr>
                      <a:r>
                        <a:rPr lang="pt-BR" sz="1100">
                          <a:effectLst/>
                        </a:rPr>
                        <a:t>Passos</a:t>
                      </a:r>
                      <a:endParaRPr lang="pt-BR" sz="1100" b="1">
                        <a:effectLst/>
                        <a:latin typeface="Times New Roman"/>
                      </a:endParaRPr>
                    </a:p>
                  </a:txBody>
                  <a:tcPr marL="44450" marR="44450" marT="0" marB="0"/>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r h="246415">
                <a:tc>
                  <a:txBody>
                    <a:bodyPr/>
                    <a:lstStyle/>
                    <a:p>
                      <a:pPr>
                        <a:spcAft>
                          <a:spcPts val="0"/>
                        </a:spcAft>
                      </a:pPr>
                      <a:r>
                        <a:rPr lang="pt-BR" sz="1100" dirty="0">
                          <a:effectLst/>
                        </a:rPr>
                        <a:t>DATA</a:t>
                      </a:r>
                      <a:endParaRPr lang="pt-BR" sz="1100" dirty="0">
                        <a:effectLst/>
                        <a:latin typeface="Times New Roman"/>
                        <a:ea typeface="Times New Roman"/>
                      </a:endParaRPr>
                    </a:p>
                  </a:txBody>
                  <a:tcPr marL="44450" marR="44450" marT="0" marB="0"/>
                </a:tc>
                <a:tc>
                  <a:txBody>
                    <a:bodyPr/>
                    <a:lstStyle/>
                    <a:p>
                      <a:pPr algn="just">
                        <a:spcAft>
                          <a:spcPts val="0"/>
                        </a:spcAft>
                      </a:pPr>
                      <a:r>
                        <a:rPr lang="pt-BR" sz="1100">
                          <a:effectLst/>
                        </a:rPr>
                        <a:t>NOME DOS FUTUROS CRISTÃOS</a:t>
                      </a:r>
                      <a:endParaRPr lang="pt-BR" sz="1100" b="1">
                        <a:effectLst/>
                        <a:latin typeface="Times New Roman"/>
                      </a:endParaRPr>
                    </a:p>
                  </a:txBody>
                  <a:tcPr marL="44450" marR="44450" marT="0" marB="0"/>
                </a:tc>
                <a:tc>
                  <a:txBody>
                    <a:bodyPr/>
                    <a:lstStyle/>
                    <a:p>
                      <a:pPr>
                        <a:spcAft>
                          <a:spcPts val="0"/>
                        </a:spcAft>
                      </a:pPr>
                      <a:r>
                        <a:rPr lang="pt-BR" sz="1100">
                          <a:effectLst/>
                        </a:rPr>
                        <a:t>A</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B</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A</a:t>
                      </a:r>
                      <a:endParaRPr lang="pt-BR" sz="1100">
                        <a:effectLst/>
                        <a:latin typeface="Times New Roman"/>
                        <a:ea typeface="Times New Roman"/>
                      </a:endParaRPr>
                    </a:p>
                  </a:txBody>
                  <a:tcPr marL="44450" marR="44450" marT="0" marB="0"/>
                </a:tc>
                <a:tc>
                  <a:txBody>
                    <a:bodyPr/>
                    <a:lstStyle/>
                    <a:p>
                      <a:pPr>
                        <a:spcAft>
                          <a:spcPts val="0"/>
                        </a:spcAft>
                      </a:pPr>
                      <a:r>
                        <a:rPr lang="en-US" sz="1100" dirty="0">
                          <a:effectLst/>
                        </a:rPr>
                        <a:t>B</a:t>
                      </a:r>
                      <a:endParaRPr lang="pt-BR" sz="1100" dirty="0">
                        <a:effectLst/>
                        <a:latin typeface="Times New Roman"/>
                        <a:ea typeface="Times New Roman"/>
                      </a:endParaRPr>
                    </a:p>
                  </a:txBody>
                  <a:tcPr marL="44450" marR="44450" marT="0" marB="0"/>
                </a:tc>
                <a:tc>
                  <a:txBody>
                    <a:bodyPr/>
                    <a:lstStyle/>
                    <a:p>
                      <a:pPr>
                        <a:spcAft>
                          <a:spcPts val="0"/>
                        </a:spcAft>
                      </a:pPr>
                      <a:r>
                        <a:rPr lang="en-US" sz="1100">
                          <a:effectLst/>
                        </a:rPr>
                        <a:t>C</a:t>
                      </a:r>
                      <a:endParaRPr lang="pt-BR" sz="1100">
                        <a:effectLst/>
                        <a:latin typeface="Times New Roman"/>
                        <a:ea typeface="Times New Roman"/>
                      </a:endParaRPr>
                    </a:p>
                  </a:txBody>
                  <a:tcPr marL="44450" marR="44450" marT="0" marB="0"/>
                </a:tc>
                <a:tc>
                  <a:txBody>
                    <a:bodyPr/>
                    <a:lstStyle/>
                    <a:p>
                      <a:pPr>
                        <a:spcAft>
                          <a:spcPts val="0"/>
                        </a:spcAft>
                      </a:pPr>
                      <a:r>
                        <a:rPr lang="en-US" sz="1100">
                          <a:effectLst/>
                        </a:rPr>
                        <a:t>D</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E</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1</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2</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3</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4</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5</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6</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7</a:t>
                      </a:r>
                      <a:endParaRPr lang="pt-BR" sz="1100">
                        <a:effectLst/>
                        <a:latin typeface="Times New Roman"/>
                        <a:ea typeface="Times New Roman"/>
                      </a:endParaRPr>
                    </a:p>
                  </a:txBody>
                  <a:tcPr marL="44450" marR="44450" marT="0" marB="0"/>
                </a:tc>
              </a:tr>
              <a:tr h="246415">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marL="342900" lvl="0" indent="-342900">
                        <a:spcAft>
                          <a:spcPts val="0"/>
                        </a:spcAft>
                        <a:buFont typeface="+mj-lt"/>
                        <a:buAutoNum type="arabicPeriod"/>
                        <a:tabLst>
                          <a:tab pos="228600" algn="l"/>
                        </a:tabLs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r>
              <a:tr h="246415">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marL="342900" lvl="0" indent="-342900">
                        <a:spcAft>
                          <a:spcPts val="0"/>
                        </a:spcAft>
                        <a:buFont typeface="+mj-lt"/>
                        <a:buAutoNum type="arabicPeriod"/>
                        <a:tabLst>
                          <a:tab pos="228600" algn="l"/>
                        </a:tabLs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r>
              <a:tr h="246415">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marL="342900" lvl="0" indent="-342900">
                        <a:spcAft>
                          <a:spcPts val="0"/>
                        </a:spcAft>
                        <a:buFont typeface="+mj-lt"/>
                        <a:buAutoNum type="arabicPeriod"/>
                        <a:tabLst>
                          <a:tab pos="228600" algn="l"/>
                        </a:tabLst>
                      </a:pPr>
                      <a:r>
                        <a:rPr lang="pt-BR" sz="1100" dirty="0">
                          <a:effectLst/>
                        </a:rPr>
                        <a:t> </a:t>
                      </a:r>
                      <a:endParaRPr lang="pt-BR" sz="1100" dirty="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r>
              <a:tr h="246415">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marL="342900" lvl="0" indent="-342900">
                        <a:spcAft>
                          <a:spcPts val="0"/>
                        </a:spcAft>
                        <a:buFont typeface="+mj-lt"/>
                        <a:buAutoNum type="arabicPeriod"/>
                        <a:tabLst>
                          <a:tab pos="228600" algn="l"/>
                        </a:tabLs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r>
              <a:tr h="246415">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marL="342900" lvl="0" indent="-342900">
                        <a:spcAft>
                          <a:spcPts val="0"/>
                        </a:spcAft>
                        <a:buFont typeface="+mj-lt"/>
                        <a:buAutoNum type="arabicPeriod"/>
                        <a:tabLst>
                          <a:tab pos="228600" algn="l"/>
                        </a:tabLst>
                      </a:pPr>
                      <a:r>
                        <a:rPr lang="pt-BR" sz="1100" dirty="0">
                          <a:effectLst/>
                        </a:rPr>
                        <a:t> </a:t>
                      </a:r>
                      <a:endParaRPr lang="pt-BR" sz="1100" dirty="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r>
              <a:tr h="246415">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marL="342900" lvl="0" indent="-342900">
                        <a:spcAft>
                          <a:spcPts val="0"/>
                        </a:spcAft>
                        <a:buFont typeface="+mj-lt"/>
                        <a:buAutoNum type="arabicPeriod"/>
                        <a:tabLst>
                          <a:tab pos="228600" algn="l"/>
                        </a:tabLs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r>
              <a:tr h="246415">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marL="342900" lvl="0" indent="-342900">
                        <a:spcAft>
                          <a:spcPts val="0"/>
                        </a:spcAft>
                        <a:buFont typeface="+mj-lt"/>
                        <a:buAutoNum type="arabicPeriod"/>
                        <a:tabLst>
                          <a:tab pos="228600" algn="l"/>
                        </a:tabLs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r>
              <a:tr h="246415">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marL="342900" lvl="0" indent="-342900">
                        <a:spcAft>
                          <a:spcPts val="0"/>
                        </a:spcAft>
                        <a:buFont typeface="+mj-lt"/>
                        <a:buAutoNum type="arabicPeriod"/>
                        <a:tabLst>
                          <a:tab pos="228600" algn="l"/>
                        </a:tabLs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r>
              <a:tr h="246415">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marL="342900" lvl="0" indent="-342900">
                        <a:spcAft>
                          <a:spcPts val="0"/>
                        </a:spcAft>
                        <a:buFont typeface="+mj-lt"/>
                        <a:buAutoNum type="arabicPeriod"/>
                        <a:tabLst>
                          <a:tab pos="228600" algn="l"/>
                        </a:tabLs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a:effectLst/>
                        </a:rPr>
                        <a:t> </a:t>
                      </a:r>
                      <a:endParaRPr lang="pt-BR" sz="1100">
                        <a:effectLst/>
                        <a:latin typeface="Times New Roman"/>
                        <a:ea typeface="Times New Roman"/>
                      </a:endParaRPr>
                    </a:p>
                  </a:txBody>
                  <a:tcPr marL="44450" marR="44450" marT="0" marB="0"/>
                </a:tc>
                <a:tc>
                  <a:txBody>
                    <a:bodyPr/>
                    <a:lstStyle/>
                    <a:p>
                      <a:pPr>
                        <a:spcAft>
                          <a:spcPts val="0"/>
                        </a:spcAft>
                      </a:pPr>
                      <a:r>
                        <a:rPr lang="pt-BR" sz="1100" dirty="0">
                          <a:effectLst/>
                        </a:rPr>
                        <a:t> </a:t>
                      </a:r>
                      <a:endParaRPr lang="pt-BR" sz="1100" dirty="0">
                        <a:effectLst/>
                        <a:latin typeface="Times New Roman"/>
                        <a:ea typeface="Times New Roman"/>
                      </a:endParaRPr>
                    </a:p>
                  </a:txBody>
                  <a:tcPr marL="44450" marR="44450" marT="0" marB="0"/>
                </a:tc>
              </a:tr>
              <a:tr h="2690033">
                <a:tc gridSpan="2">
                  <a:txBody>
                    <a:bodyPr/>
                    <a:lstStyle/>
                    <a:p>
                      <a:pPr>
                        <a:spcAft>
                          <a:spcPts val="0"/>
                        </a:spcAft>
                      </a:pPr>
                      <a:r>
                        <a:rPr lang="pt-BR" sz="1100" dirty="0">
                          <a:effectLst/>
                        </a:rPr>
                        <a:t>NÍVEL</a:t>
                      </a:r>
                    </a:p>
                    <a:p>
                      <a:pPr marL="342900" lvl="0" indent="-342900">
                        <a:spcAft>
                          <a:spcPts val="0"/>
                        </a:spcAft>
                        <a:buFont typeface="+mj-lt"/>
                        <a:buAutoNum type="alphaUcPeriod"/>
                        <a:tabLst>
                          <a:tab pos="228600" algn="l"/>
                        </a:tabLst>
                      </a:pPr>
                      <a:r>
                        <a:rPr lang="pt-BR" sz="1100" dirty="0">
                          <a:effectLst/>
                        </a:rPr>
                        <a:t>Homem de Paz(sensível ao evangelho)</a:t>
                      </a:r>
                    </a:p>
                    <a:p>
                      <a:pPr marL="342900" lvl="0" indent="-342900">
                        <a:spcAft>
                          <a:spcPts val="0"/>
                        </a:spcAft>
                        <a:buFont typeface="+mj-lt"/>
                        <a:buAutoNum type="alphaUcPeriod"/>
                        <a:tabLst>
                          <a:tab pos="228600" algn="l"/>
                        </a:tabLst>
                      </a:pPr>
                      <a:r>
                        <a:rPr lang="pt-BR" sz="1100" dirty="0">
                          <a:effectLst/>
                        </a:rPr>
                        <a:t>Resistente ao evangelho (Mas sensível à sua amizade)</a:t>
                      </a:r>
                    </a:p>
                    <a:p>
                      <a:pPr>
                        <a:spcAft>
                          <a:spcPts val="0"/>
                        </a:spcAft>
                      </a:pPr>
                      <a:r>
                        <a:rPr lang="pt-BR" sz="1100" dirty="0">
                          <a:effectLst/>
                        </a:rPr>
                        <a:t> </a:t>
                      </a:r>
                    </a:p>
                    <a:p>
                      <a:pPr>
                        <a:spcAft>
                          <a:spcPts val="0"/>
                        </a:spcAft>
                      </a:pPr>
                      <a:r>
                        <a:rPr lang="pt-BR" sz="1100" dirty="0">
                          <a:effectLst/>
                        </a:rPr>
                        <a:t>FORTALEZAS ( 2 </a:t>
                      </a:r>
                      <a:r>
                        <a:rPr lang="pt-BR" sz="1100" dirty="0" err="1">
                          <a:effectLst/>
                        </a:rPr>
                        <a:t>Co</a:t>
                      </a:r>
                      <a:r>
                        <a:rPr lang="pt-BR" sz="1100" dirty="0">
                          <a:effectLst/>
                        </a:rPr>
                        <a:t> 10. 4-5)</a:t>
                      </a:r>
                    </a:p>
                    <a:p>
                      <a:pPr marL="342900" lvl="0" indent="-342900">
                        <a:spcAft>
                          <a:spcPts val="0"/>
                        </a:spcAft>
                        <a:buFont typeface="+mj-lt"/>
                        <a:buAutoNum type="alphaUcPeriod"/>
                        <a:tabLst>
                          <a:tab pos="228600" algn="l"/>
                        </a:tabLst>
                      </a:pPr>
                      <a:r>
                        <a:rPr lang="pt-BR" sz="1100" dirty="0">
                          <a:effectLst/>
                        </a:rPr>
                        <a:t>Amargura/ressentimentos</a:t>
                      </a:r>
                    </a:p>
                    <a:p>
                      <a:pPr marL="342900" lvl="0" indent="-342900">
                        <a:spcAft>
                          <a:spcPts val="0"/>
                        </a:spcAft>
                        <a:buFont typeface="+mj-lt"/>
                        <a:buAutoNum type="alphaUcPeriod"/>
                        <a:tabLst>
                          <a:tab pos="228600" algn="l"/>
                        </a:tabLst>
                      </a:pPr>
                      <a:r>
                        <a:rPr lang="pt-BR" sz="1100" dirty="0">
                          <a:effectLst/>
                        </a:rPr>
                        <a:t>Feridas do passado</a:t>
                      </a:r>
                    </a:p>
                    <a:p>
                      <a:pPr marL="342900" lvl="0" indent="-342900">
                        <a:spcAft>
                          <a:spcPts val="0"/>
                        </a:spcAft>
                        <a:buFont typeface="+mj-lt"/>
                        <a:buAutoNum type="alphaUcPeriod"/>
                        <a:tabLst>
                          <a:tab pos="228600" algn="l"/>
                        </a:tabLst>
                      </a:pPr>
                      <a:r>
                        <a:rPr lang="pt-BR" sz="1100" dirty="0">
                          <a:effectLst/>
                        </a:rPr>
                        <a:t>Herança familiar (nervosismo, crítico, timidez, complexo)</a:t>
                      </a:r>
                    </a:p>
                    <a:p>
                      <a:pPr marL="342900" lvl="0" indent="-342900">
                        <a:spcAft>
                          <a:spcPts val="0"/>
                        </a:spcAft>
                        <a:buFont typeface="+mj-lt"/>
                        <a:buAutoNum type="alphaUcPeriod"/>
                        <a:tabLst>
                          <a:tab pos="228600" algn="l"/>
                        </a:tabLst>
                      </a:pPr>
                      <a:r>
                        <a:rPr lang="pt-BR" sz="1100" dirty="0">
                          <a:effectLst/>
                        </a:rPr>
                        <a:t>Cegueira religiosa (idolatria/espiritismo/esoterismo)</a:t>
                      </a:r>
                    </a:p>
                    <a:p>
                      <a:pPr marL="342900" lvl="0" indent="-342900">
                        <a:spcAft>
                          <a:spcPts val="0"/>
                        </a:spcAft>
                        <a:buFont typeface="+mj-lt"/>
                        <a:buAutoNum type="alphaUcPeriod"/>
                        <a:tabLst>
                          <a:tab pos="228600" algn="l"/>
                        </a:tabLst>
                      </a:pPr>
                      <a:r>
                        <a:rPr lang="pt-BR" sz="1100" dirty="0">
                          <a:effectLst/>
                        </a:rPr>
                        <a:t>Pensamentos enganosos/ orgulho</a:t>
                      </a:r>
                      <a:endParaRPr lang="pt-BR" sz="1100" dirty="0">
                        <a:effectLst/>
                        <a:latin typeface="Times New Roman"/>
                        <a:ea typeface="Times New Roman"/>
                      </a:endParaRPr>
                    </a:p>
                  </a:txBody>
                  <a:tcPr marL="44450" marR="44450" marT="0" marB="0"/>
                </a:tc>
                <a:tc hMerge="1">
                  <a:txBody>
                    <a:bodyPr/>
                    <a:lstStyle/>
                    <a:p>
                      <a:endParaRPr lang="pt-BR"/>
                    </a:p>
                  </a:txBody>
                  <a:tcPr/>
                </a:tc>
                <a:tc gridSpan="14">
                  <a:txBody>
                    <a:bodyPr/>
                    <a:lstStyle/>
                    <a:p>
                      <a:pPr>
                        <a:spcAft>
                          <a:spcPts val="0"/>
                        </a:spcAft>
                      </a:pPr>
                      <a:r>
                        <a:rPr lang="pt-BR" sz="1100" dirty="0">
                          <a:effectLst/>
                        </a:rPr>
                        <a:t>PASSOS</a:t>
                      </a:r>
                    </a:p>
                    <a:p>
                      <a:pPr>
                        <a:spcAft>
                          <a:spcPts val="0"/>
                        </a:spcAft>
                      </a:pPr>
                      <a:r>
                        <a:rPr lang="pt-BR" sz="1100" dirty="0">
                          <a:effectLst/>
                        </a:rPr>
                        <a:t> </a:t>
                      </a:r>
                    </a:p>
                    <a:p>
                      <a:pPr marL="342900" lvl="0" indent="-342900">
                        <a:spcAft>
                          <a:spcPts val="0"/>
                        </a:spcAft>
                        <a:buFont typeface="+mj-lt"/>
                        <a:buAutoNum type="arabicPeriod"/>
                        <a:tabLst>
                          <a:tab pos="228600" algn="l"/>
                        </a:tabLst>
                      </a:pPr>
                      <a:r>
                        <a:rPr lang="pt-BR" sz="1100" dirty="0">
                          <a:effectLst/>
                        </a:rPr>
                        <a:t>Orar todos os dias, durante 30 dias, por estas pessoas;</a:t>
                      </a:r>
                    </a:p>
                    <a:p>
                      <a:pPr marL="342900" lvl="0" indent="-342900">
                        <a:spcAft>
                          <a:spcPts val="0"/>
                        </a:spcAft>
                        <a:buFont typeface="+mj-lt"/>
                        <a:buAutoNum type="arabicPeriod"/>
                        <a:tabLst>
                          <a:tab pos="228600" algn="l"/>
                        </a:tabLst>
                      </a:pPr>
                      <a:r>
                        <a:rPr lang="pt-BR" sz="1100" dirty="0">
                          <a:effectLst/>
                        </a:rPr>
                        <a:t>Durante estes 30 dias jejuar regularmente por eles;</a:t>
                      </a:r>
                    </a:p>
                    <a:p>
                      <a:pPr marL="342900" lvl="0" indent="-342900">
                        <a:spcAft>
                          <a:spcPts val="0"/>
                        </a:spcAft>
                        <a:buFont typeface="+mj-lt"/>
                        <a:buAutoNum type="arabicPeriod"/>
                        <a:tabLst>
                          <a:tab pos="228600" algn="l"/>
                        </a:tabLst>
                      </a:pPr>
                      <a:r>
                        <a:rPr lang="pt-BR" sz="1100" dirty="0">
                          <a:effectLst/>
                        </a:rPr>
                        <a:t>Orar uma vez por semana  junto com os Irmão da célula;</a:t>
                      </a:r>
                    </a:p>
                    <a:p>
                      <a:pPr marL="342900" lvl="0" indent="-342900">
                        <a:spcAft>
                          <a:spcPts val="0"/>
                        </a:spcAft>
                        <a:buFont typeface="+mj-lt"/>
                        <a:buAutoNum type="arabicPeriod"/>
                        <a:tabLst>
                          <a:tab pos="228600" algn="l"/>
                        </a:tabLst>
                      </a:pPr>
                      <a:r>
                        <a:rPr lang="pt-BR" sz="1100" dirty="0">
                          <a:effectLst/>
                        </a:rPr>
                        <a:t>Depois de 30 dias fazer uma visita em sua casa, lugar de trabalho ou lazer e compartilhar o evangelho (testemunho de pessoal); e apresentar Jesus como seu Salvador e Senhor – João 3.16; </a:t>
                      </a:r>
                    </a:p>
                    <a:p>
                      <a:pPr marL="342900" lvl="0" indent="-342900">
                        <a:spcAft>
                          <a:spcPts val="0"/>
                        </a:spcAft>
                        <a:buFont typeface="+mj-lt"/>
                        <a:buAutoNum type="arabicPeriod"/>
                        <a:tabLst>
                          <a:tab pos="228600" algn="l"/>
                        </a:tabLst>
                      </a:pPr>
                      <a:r>
                        <a:rPr lang="pt-BR" sz="1100" dirty="0">
                          <a:effectLst/>
                        </a:rPr>
                        <a:t>Convidar para o seu encontro de célula;</a:t>
                      </a:r>
                    </a:p>
                    <a:p>
                      <a:pPr marL="342900" lvl="0" indent="-342900">
                        <a:spcAft>
                          <a:spcPts val="0"/>
                        </a:spcAft>
                        <a:buFont typeface="+mj-lt"/>
                        <a:buAutoNum type="arabicPeriod"/>
                        <a:tabLst>
                          <a:tab pos="228600" algn="l"/>
                        </a:tabLst>
                      </a:pPr>
                      <a:r>
                        <a:rPr lang="pt-BR" sz="1100" dirty="0">
                          <a:effectLst/>
                        </a:rPr>
                        <a:t>Se possível fazer alguma atividade juntos (amar servindo);</a:t>
                      </a:r>
                    </a:p>
                    <a:p>
                      <a:pPr>
                        <a:spcAft>
                          <a:spcPts val="0"/>
                        </a:spcAft>
                      </a:pPr>
                      <a:r>
                        <a:rPr lang="pt-BR" sz="1100" dirty="0">
                          <a:effectLst/>
                        </a:rPr>
                        <a:t>7.     Incentivá-lo a participar do Encontro face a face  com Deus.</a:t>
                      </a:r>
                      <a:endParaRPr lang="pt-BR" sz="1100" dirty="0">
                        <a:effectLst/>
                        <a:latin typeface="Times New Roman"/>
                        <a:ea typeface="Times New Roman"/>
                      </a:endParaRPr>
                    </a:p>
                  </a:txBody>
                  <a:tcPr marL="44450" marR="44450" marT="0" marB="0"/>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r>
            </a:tbl>
          </a:graphicData>
        </a:graphic>
      </p:graphicFrame>
      <p:sp>
        <p:nvSpPr>
          <p:cNvPr id="6" name="Rectangle 1"/>
          <p:cNvSpPr>
            <a:spLocks noChangeArrowheads="1"/>
          </p:cNvSpPr>
          <p:nvPr/>
        </p:nvSpPr>
        <p:spPr bwMode="auto">
          <a:xfrm>
            <a:off x="107504" y="18864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Lst>
            </a:pPr>
            <a:r>
              <a:rPr kumimoji="0" lang="pt-BR" sz="1600" b="1" i="0" u="none" strike="noStrike" cap="none" normalizeH="0" baseline="0" dirty="0" smtClean="0">
                <a:ln>
                  <a:noFill/>
                </a:ln>
                <a:solidFill>
                  <a:schemeClr val="tx1"/>
                </a:solidFill>
                <a:effectLst/>
                <a:latin typeface="Times New Roman" pitchFamily="18" charset="0"/>
                <a:cs typeface="Times New Roman" pitchFamily="18" charset="0"/>
              </a:rPr>
              <a:t>LISTA DE BENÇÃO – ORAÇÃO DE CONQUISTA</a:t>
            </a: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pt-B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248672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755576" y="1124744"/>
            <a:ext cx="4611391" cy="369332"/>
          </a:xfrm>
          <a:prstGeom prst="rect">
            <a:avLst/>
          </a:prstGeom>
        </p:spPr>
        <p:txBody>
          <a:bodyPr wrap="none">
            <a:spAutoFit/>
          </a:bodyPr>
          <a:lstStyle/>
          <a:p>
            <a:r>
              <a:rPr lang="pt-BR" b="1" dirty="0"/>
              <a:t>A ORAÇÃO DA CONQUISTA </a:t>
            </a:r>
            <a:r>
              <a:rPr lang="pt-BR" b="1" cap="small" dirty="0"/>
              <a:t>pela lista de Benção</a:t>
            </a:r>
            <a:endParaRPr lang="pt-BR" dirty="0"/>
          </a:p>
        </p:txBody>
      </p:sp>
      <p:sp>
        <p:nvSpPr>
          <p:cNvPr id="7" name="Retângulo 6"/>
          <p:cNvSpPr/>
          <p:nvPr/>
        </p:nvSpPr>
        <p:spPr>
          <a:xfrm>
            <a:off x="556498" y="1496585"/>
            <a:ext cx="7903934" cy="3970318"/>
          </a:xfrm>
          <a:prstGeom prst="rect">
            <a:avLst/>
          </a:prstGeom>
        </p:spPr>
        <p:txBody>
          <a:bodyPr wrap="square">
            <a:spAutoFit/>
          </a:bodyPr>
          <a:lstStyle/>
          <a:p>
            <a:pPr marL="342900" lvl="0" indent="-342900" algn="just">
              <a:buFont typeface="+mj-lt"/>
              <a:buAutoNum type="arabicPeriod"/>
            </a:pPr>
            <a:r>
              <a:rPr lang="pt-BR" dirty="0"/>
              <a:t>Ore com interesse pessoal, </a:t>
            </a:r>
            <a:r>
              <a:rPr lang="pt-BR" b="1" i="1" dirty="0"/>
              <a:t>mencionando o nome</a:t>
            </a:r>
            <a:r>
              <a:rPr lang="pt-BR" dirty="0"/>
              <a:t> de seu amigo ao Senhor Jesus vendo-o comprado com seu sangue; como alguém que já pertence ao Senhor Jesus</a:t>
            </a:r>
            <a:r>
              <a:rPr lang="pt-BR" dirty="0" smtClean="0"/>
              <a:t>;</a:t>
            </a:r>
          </a:p>
          <a:p>
            <a:pPr marL="342900" indent="-342900" algn="just">
              <a:buFont typeface="+mj-lt"/>
              <a:buAutoNum type="arabicPeriod"/>
            </a:pPr>
            <a:r>
              <a:rPr lang="pt-BR" dirty="0"/>
              <a:t>Confesse o pecado de “seu povo” como se fosse o seu, identifique-se, peça perdão pelos pecados cometidos (</a:t>
            </a:r>
            <a:r>
              <a:rPr lang="pt-BR" dirty="0" err="1"/>
              <a:t>Dn</a:t>
            </a:r>
            <a:r>
              <a:rPr lang="pt-BR" dirty="0"/>
              <a:t> 9.5);</a:t>
            </a:r>
          </a:p>
          <a:p>
            <a:pPr marL="342900" indent="-342900" algn="just">
              <a:buFont typeface="+mj-lt"/>
              <a:buAutoNum type="arabicPeriod"/>
            </a:pPr>
            <a:r>
              <a:rPr lang="pt-BR" dirty="0"/>
              <a:t>Implore a misericórdia de Deus sobre a vida das pessoas (</a:t>
            </a:r>
            <a:r>
              <a:rPr lang="pt-BR" dirty="0" err="1"/>
              <a:t>Dn</a:t>
            </a:r>
            <a:r>
              <a:rPr lang="pt-BR" dirty="0"/>
              <a:t> 9.18);</a:t>
            </a:r>
          </a:p>
          <a:p>
            <a:pPr marL="342900" indent="-342900" algn="just">
              <a:buFont typeface="+mj-lt"/>
              <a:buAutoNum type="arabicPeriod"/>
            </a:pPr>
            <a:r>
              <a:rPr lang="pt-BR" dirty="0"/>
              <a:t>Ore com perseverança na batalha espiritual, </a:t>
            </a:r>
            <a:r>
              <a:rPr lang="pt-BR" b="1" i="1" dirty="0"/>
              <a:t> resistindo os poderes das trevas</a:t>
            </a:r>
            <a:r>
              <a:rPr lang="pt-BR" dirty="0"/>
              <a:t> que procuram reter a vida de seu amigo. Ore para que ele tenha liberdade de aceitar ou rejeitar conscientemente a Jesus Cristo, longe da interferência e das amarras de Satanás (</a:t>
            </a:r>
            <a:r>
              <a:rPr lang="pt-BR" dirty="0" err="1"/>
              <a:t>Dn</a:t>
            </a:r>
            <a:r>
              <a:rPr lang="pt-BR" dirty="0"/>
              <a:t> 10.13; 2 </a:t>
            </a:r>
            <a:r>
              <a:rPr lang="pt-BR" dirty="0" err="1"/>
              <a:t>Co</a:t>
            </a:r>
            <a:r>
              <a:rPr lang="pt-BR" dirty="0"/>
              <a:t> 10. 4-5).</a:t>
            </a:r>
          </a:p>
          <a:p>
            <a:pPr marL="342900" indent="-342900" algn="just">
              <a:buFont typeface="+mj-lt"/>
              <a:buAutoNum type="arabicPeriod"/>
            </a:pPr>
            <a:r>
              <a:rPr lang="pt-BR" dirty="0"/>
              <a:t>Ore para que O </a:t>
            </a:r>
            <a:r>
              <a:rPr lang="pt-BR" b="1" i="1" dirty="0"/>
              <a:t>Espírito Santo convença</a:t>
            </a:r>
            <a:r>
              <a:rPr lang="pt-BR" dirty="0"/>
              <a:t> seu amigo dos seus pecados e tenha fome e sede de Deus. Ore </a:t>
            </a:r>
            <a:r>
              <a:rPr lang="pt-BR" b="1" i="1" dirty="0"/>
              <a:t>por situações</a:t>
            </a:r>
            <a:r>
              <a:rPr lang="pt-BR" dirty="0"/>
              <a:t> em que seu amigo sinta a necessidade de Deus.</a:t>
            </a:r>
          </a:p>
          <a:p>
            <a:pPr lvl="0" algn="just"/>
            <a:endParaRPr lang="pt-BR" dirty="0"/>
          </a:p>
        </p:txBody>
      </p:sp>
    </p:spTree>
    <p:extLst>
      <p:ext uri="{BB962C8B-B14F-4D97-AF65-F5344CB8AC3E}">
        <p14:creationId xmlns:p14="http://schemas.microsoft.com/office/powerpoint/2010/main" val="42143727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539552" y="1124744"/>
            <a:ext cx="7776864" cy="2585323"/>
          </a:xfrm>
          <a:prstGeom prst="rect">
            <a:avLst/>
          </a:prstGeom>
        </p:spPr>
        <p:txBody>
          <a:bodyPr wrap="square">
            <a:spAutoFit/>
          </a:bodyPr>
          <a:lstStyle/>
          <a:p>
            <a:pPr marL="342900" lvl="0" indent="-342900">
              <a:buFont typeface="+mj-lt"/>
              <a:buAutoNum type="arabicPeriod" startAt="6"/>
            </a:pPr>
            <a:r>
              <a:rPr lang="pt-BR" dirty="0" smtClean="0"/>
              <a:t>Ore </a:t>
            </a:r>
            <a:r>
              <a:rPr lang="pt-BR" dirty="0"/>
              <a:t>para que Deus </a:t>
            </a:r>
            <a:r>
              <a:rPr lang="pt-BR" b="1" i="1" dirty="0"/>
              <a:t>use você como instrumento</a:t>
            </a:r>
            <a:r>
              <a:rPr lang="pt-BR" dirty="0"/>
              <a:t> de paz, salvação e ministração na vida do seu amigo. Ore para que Deus use você como instrumento para trazer a pessoa para Cristo. Ore para que o Espírito Santo guie você em cada palavra e ação para que você faça a coisa certa no tempo certo. Ore para que a luz e a alegria de Cristo brilhem por seu intermédio como um testemunho da sua fé cristã</a:t>
            </a:r>
            <a:r>
              <a:rPr lang="pt-BR" dirty="0" smtClean="0"/>
              <a:t>.</a:t>
            </a:r>
          </a:p>
          <a:p>
            <a:pPr marL="342900" indent="-342900">
              <a:buFont typeface="+mj-lt"/>
              <a:buAutoNum type="arabicPeriod" startAt="6"/>
            </a:pPr>
            <a:r>
              <a:rPr lang="pt-BR" dirty="0"/>
              <a:t>Ore para que a vida, o caráter e a natureza de </a:t>
            </a:r>
            <a:r>
              <a:rPr lang="pt-BR" b="1" i="1" dirty="0"/>
              <a:t> Cristo sejam formados no seu amigo</a:t>
            </a:r>
            <a:r>
              <a:rPr lang="pt-BR" dirty="0"/>
              <a:t>.</a:t>
            </a:r>
          </a:p>
          <a:p>
            <a:pPr marL="342900" lvl="0" indent="-342900">
              <a:buFont typeface="+mj-lt"/>
              <a:buAutoNum type="arabicPeriod" startAt="6"/>
            </a:pPr>
            <a:endParaRPr lang="pt-BR" dirty="0" smtClean="0"/>
          </a:p>
        </p:txBody>
      </p:sp>
    </p:spTree>
    <p:extLst>
      <p:ext uri="{BB962C8B-B14F-4D97-AF65-F5344CB8AC3E}">
        <p14:creationId xmlns:p14="http://schemas.microsoft.com/office/powerpoint/2010/main" val="38100080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0" y="207634"/>
            <a:ext cx="9144000" cy="523220"/>
          </a:xfrm>
          <a:prstGeom prst="rect">
            <a:avLst/>
          </a:prstGeom>
        </p:spPr>
        <p:txBody>
          <a:bodyPr wrap="square">
            <a:spAutoFit/>
          </a:bodyPr>
          <a:lstStyle/>
          <a:p>
            <a:pPr algn="ctr"/>
            <a:r>
              <a:rPr lang="pt-BR" sz="2800" dirty="0"/>
              <a:t>Mandamentos das Células</a:t>
            </a:r>
          </a:p>
        </p:txBody>
      </p:sp>
      <p:sp>
        <p:nvSpPr>
          <p:cNvPr id="5" name="Retângulo 4"/>
          <p:cNvSpPr/>
          <p:nvPr/>
        </p:nvSpPr>
        <p:spPr>
          <a:xfrm>
            <a:off x="72008" y="908720"/>
            <a:ext cx="9036496" cy="5355312"/>
          </a:xfrm>
          <a:prstGeom prst="rect">
            <a:avLst/>
          </a:prstGeom>
        </p:spPr>
        <p:txBody>
          <a:bodyPr wrap="square">
            <a:spAutoFit/>
          </a:bodyPr>
          <a:lstStyle/>
          <a:p>
            <a:pPr marL="342900" lvl="0" indent="-342900">
              <a:buFont typeface="+mj-lt"/>
              <a:buAutoNum type="arabicPeriod"/>
            </a:pPr>
            <a:r>
              <a:rPr lang="pt-BR" b="1" dirty="0"/>
              <a:t>Amar a visão celular</a:t>
            </a:r>
            <a:r>
              <a:rPr lang="pt-BR" dirty="0"/>
              <a:t> – O amor pelo quer temos e o que fazemos, rompe qualquer possibilidade de dúvida e prepara-nos o caminho para obtermos o sucesso. Se tiramos o amor do trabalho celular, então estamos andando mal e, por conseguinte, nunca veremos os resultados que esta visão outorga. </a:t>
            </a:r>
            <a:r>
              <a:rPr lang="pt-BR" b="1" dirty="0"/>
              <a:t>(1 Coríntios 13:2,3</a:t>
            </a:r>
            <a:r>
              <a:rPr lang="pt-BR" b="1" dirty="0" smtClean="0"/>
              <a:t>).</a:t>
            </a:r>
          </a:p>
          <a:p>
            <a:pPr marL="342900" indent="-342900">
              <a:buFont typeface="+mj-lt"/>
              <a:buAutoNum type="arabicPeriod"/>
            </a:pPr>
            <a:r>
              <a:rPr lang="pt-BR" b="1" dirty="0"/>
              <a:t>Não desviar-se da visão celular </a:t>
            </a:r>
            <a:r>
              <a:rPr lang="pt-BR" dirty="0"/>
              <a:t>– Sair da visão pode ser tão fácil, que quase nunca nos damos conta, daí a importância da fidelidade aos princípios estabelecidos e a perseverança.</a:t>
            </a:r>
          </a:p>
          <a:p>
            <a:pPr marL="342900" indent="-342900">
              <a:buFont typeface="+mj-lt"/>
              <a:buAutoNum type="arabicPeriod"/>
            </a:pPr>
            <a:r>
              <a:rPr lang="pt-BR" b="1" dirty="0"/>
              <a:t>Não permitir que a célula seja infrutuosa</a:t>
            </a:r>
            <a:r>
              <a:rPr lang="pt-BR" dirty="0"/>
              <a:t> – As células devem cumprir com uma função evangelística, ou seja, cada um dos assistentes deve preocupar-se em sair a buscar as pessoas e convida-las para a reunião, afim de que estas sejam ganhas para Cristo </a:t>
            </a:r>
            <a:r>
              <a:rPr lang="pt-BR" b="1" dirty="0"/>
              <a:t>(João 15:2)</a:t>
            </a:r>
            <a:r>
              <a:rPr lang="pt-BR" dirty="0"/>
              <a:t>.</a:t>
            </a:r>
          </a:p>
          <a:p>
            <a:pPr marL="342900" indent="-342900">
              <a:buFont typeface="+mj-lt"/>
              <a:buAutoNum type="arabicPeriod"/>
            </a:pPr>
            <a:r>
              <a:rPr lang="pt-BR" b="1" dirty="0"/>
              <a:t>Reunir-se uma vez por semana</a:t>
            </a:r>
            <a:r>
              <a:rPr lang="pt-BR" dirty="0"/>
              <a:t> – A melhor </a:t>
            </a:r>
            <a:r>
              <a:rPr lang="pt-BR" dirty="0" err="1"/>
              <a:t>freqüência</a:t>
            </a:r>
            <a:r>
              <a:rPr lang="pt-BR" dirty="0"/>
              <a:t> de reuniões é a semanal. Durante os dias anteriores, tanto o anfitrião como o líder e os demais integrantes do grupo, devem dedicar-se a visitar vizinhos e familiares e convidá-los para a reunião, e desta maneira o crescimento será visto semana após semana.</a:t>
            </a:r>
          </a:p>
          <a:p>
            <a:pPr marL="342900" indent="-342900">
              <a:buFont typeface="+mj-lt"/>
              <a:buAutoNum type="arabicPeriod"/>
            </a:pPr>
            <a:r>
              <a:rPr lang="pt-BR" b="1" dirty="0"/>
              <a:t>As células devem ajudar a restauração familiar - </a:t>
            </a:r>
            <a:r>
              <a:rPr lang="pt-BR" dirty="0"/>
              <a:t> O trabalho celular é para restaurar famílias. Há crises familiares em todo o mundo, e a célula deve estar preparada para atender esta necessidade. Nelas busca se que os filhos restaurem a relação com seus pais, os pais com os filhos, a mulher com o marido e o homem com sua esposa.</a:t>
            </a:r>
          </a:p>
          <a:p>
            <a:pPr lvl="0"/>
            <a:endParaRPr lang="pt-BR" dirty="0"/>
          </a:p>
        </p:txBody>
      </p:sp>
    </p:spTree>
    <p:extLst>
      <p:ext uri="{BB962C8B-B14F-4D97-AF65-F5344CB8AC3E}">
        <p14:creationId xmlns:p14="http://schemas.microsoft.com/office/powerpoint/2010/main" val="3047836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07505" y="980728"/>
            <a:ext cx="8856984" cy="6463308"/>
          </a:xfrm>
          <a:prstGeom prst="rect">
            <a:avLst/>
          </a:prstGeom>
        </p:spPr>
        <p:txBody>
          <a:bodyPr wrap="square">
            <a:spAutoFit/>
          </a:bodyPr>
          <a:lstStyle/>
          <a:p>
            <a:pPr marL="342900" lvl="0" indent="-342900" algn="just">
              <a:buFont typeface="+mj-lt"/>
              <a:buAutoNum type="arabicPeriod" startAt="6"/>
            </a:pPr>
            <a:r>
              <a:rPr lang="pt-BR" b="1" dirty="0"/>
              <a:t>Faça de cada membro um líder</a:t>
            </a:r>
            <a:r>
              <a:rPr lang="pt-BR" dirty="0"/>
              <a:t> – Cada pessoa que chega a uma célula, sem importar sua condição, deve ser vista como um líder em potencial, alguém que, ao alcançar seu desenvolvimento espiritual, poderá ser um instrumento valioso nas mãos de Deus</a:t>
            </a:r>
            <a:r>
              <a:rPr lang="pt-BR" dirty="0" smtClean="0"/>
              <a:t>.</a:t>
            </a:r>
          </a:p>
          <a:p>
            <a:pPr marL="342900" lvl="0" indent="-342900" algn="just">
              <a:buFont typeface="+mj-lt"/>
              <a:buAutoNum type="arabicPeriod" startAt="6"/>
            </a:pPr>
            <a:r>
              <a:rPr lang="pt-BR" b="1" dirty="0"/>
              <a:t>Velar pela santidade do grupo </a:t>
            </a:r>
            <a:r>
              <a:rPr lang="pt-BR" dirty="0"/>
              <a:t> - Quando o pecado é permitido, tolerado e se consentido, a célula começa a decair. Devemos ser radicais contra o pecado e não confiar a célula a alguém que leva uma vida dupla, porque a garantia do líder é seu testemunho, e este testemunho começa em sua casa (</a:t>
            </a:r>
            <a:r>
              <a:rPr lang="pt-BR" b="1" dirty="0"/>
              <a:t>Hebreus 12:14</a:t>
            </a:r>
            <a:r>
              <a:rPr lang="pt-BR" b="1" dirty="0" smtClean="0"/>
              <a:t>)</a:t>
            </a:r>
            <a:r>
              <a:rPr lang="pt-BR" dirty="0" smtClean="0"/>
              <a:t>.</a:t>
            </a:r>
            <a:r>
              <a:rPr lang="pt-BR" b="1" dirty="0"/>
              <a:t> </a:t>
            </a:r>
            <a:endParaRPr lang="pt-BR" b="1" dirty="0" smtClean="0"/>
          </a:p>
          <a:p>
            <a:pPr marL="342900" lvl="0" indent="-342900" algn="just">
              <a:buFont typeface="+mj-lt"/>
              <a:buAutoNum type="arabicPeriod" startAt="6"/>
            </a:pPr>
            <a:r>
              <a:rPr lang="pt-BR" b="1" dirty="0" smtClean="0"/>
              <a:t>Não </a:t>
            </a:r>
            <a:r>
              <a:rPr lang="pt-BR" b="1" dirty="0"/>
              <a:t>trabalhar em fundamento alheio</a:t>
            </a:r>
            <a:r>
              <a:rPr lang="pt-BR" dirty="0"/>
              <a:t> – Os membros das células devem ser fiéis a seu grupo e não estar assistindo a diferentes reuniões, uma vez que isto pode trazer confusão e afetar o processo de formação requerido. Os líderes devem lutar por ganhar almas que farão parte de seu grupo e não chamar outros que já estejam sendo liderados. </a:t>
            </a:r>
            <a:r>
              <a:rPr lang="pt-BR" b="1" dirty="0"/>
              <a:t>(Romanos 15:20</a:t>
            </a:r>
            <a:r>
              <a:rPr lang="pt-BR" b="1" dirty="0" smtClean="0"/>
              <a:t>).</a:t>
            </a:r>
          </a:p>
          <a:p>
            <a:pPr marL="342900" indent="-342900" algn="just">
              <a:buFont typeface="+mj-lt"/>
              <a:buAutoNum type="arabicPeriod" startAt="6"/>
            </a:pPr>
            <a:r>
              <a:rPr lang="pt-BR" b="1" dirty="0"/>
              <a:t>Não permitir a murmuração dentro da célula </a:t>
            </a:r>
            <a:r>
              <a:rPr lang="pt-BR" dirty="0"/>
              <a:t>– Quando uma célula estanca, o que sai do grupo é intriga, murmuração, crítica e queixa. Nunca permitamos que dentro do grupo se fale mal um do outro, nem do pastor, nem do líder, nem da igreja. Devemos ser radicais com as intrigas dentro da célula. </a:t>
            </a:r>
            <a:r>
              <a:rPr lang="pt-BR" b="1" dirty="0"/>
              <a:t>(Filipenses 2:14).</a:t>
            </a:r>
            <a:endParaRPr lang="pt-BR" dirty="0"/>
          </a:p>
          <a:p>
            <a:pPr marL="342900" indent="-342900" algn="just">
              <a:buFont typeface="+mj-lt"/>
              <a:buAutoNum type="arabicPeriod" startAt="6"/>
            </a:pPr>
            <a:r>
              <a:rPr lang="pt-BR" b="1" dirty="0"/>
              <a:t>Desenvolva as metas estrategicamente</a:t>
            </a:r>
            <a:r>
              <a:rPr lang="pt-BR" dirty="0"/>
              <a:t> – Tanto o líder como os demais membros do grupo devem ter definidas de crescimento, mas que sejam metas realizáveis e que impliquem em esforço de sua parte. Toda meta deve ser clara e levar em si o propósito de multiplicação.</a:t>
            </a:r>
          </a:p>
          <a:p>
            <a:pPr marL="342900" lvl="0" indent="-342900" algn="just">
              <a:buFont typeface="+mj-lt"/>
              <a:buAutoNum type="arabicPeriod" startAt="6"/>
            </a:pPr>
            <a:endParaRPr lang="pt-BR" dirty="0"/>
          </a:p>
          <a:p>
            <a:pPr algn="just"/>
            <a:endParaRPr lang="pt-BR" dirty="0"/>
          </a:p>
          <a:p>
            <a:pPr marL="342900" lvl="0" indent="-342900">
              <a:buFont typeface="+mj-lt"/>
              <a:buAutoNum type="arabicPeriod" startAt="6"/>
            </a:pPr>
            <a:endParaRPr lang="pt-BR" dirty="0"/>
          </a:p>
        </p:txBody>
      </p:sp>
      <p:sp>
        <p:nvSpPr>
          <p:cNvPr id="5" name="Retângulo 4"/>
          <p:cNvSpPr/>
          <p:nvPr/>
        </p:nvSpPr>
        <p:spPr>
          <a:xfrm>
            <a:off x="-10585" y="332656"/>
            <a:ext cx="9144000" cy="523220"/>
          </a:xfrm>
          <a:prstGeom prst="rect">
            <a:avLst/>
          </a:prstGeom>
        </p:spPr>
        <p:txBody>
          <a:bodyPr wrap="square">
            <a:spAutoFit/>
          </a:bodyPr>
          <a:lstStyle/>
          <a:p>
            <a:pPr algn="ctr"/>
            <a:r>
              <a:rPr lang="pt-BR" sz="2800" dirty="0"/>
              <a:t>Mandamentos das Células</a:t>
            </a:r>
          </a:p>
        </p:txBody>
      </p:sp>
    </p:spTree>
    <p:extLst>
      <p:ext uri="{BB962C8B-B14F-4D97-AF65-F5344CB8AC3E}">
        <p14:creationId xmlns:p14="http://schemas.microsoft.com/office/powerpoint/2010/main" val="18311577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48681" y="836711"/>
            <a:ext cx="9144000" cy="5632311"/>
          </a:xfrm>
          <a:prstGeom prst="rect">
            <a:avLst/>
          </a:prstGeom>
        </p:spPr>
        <p:txBody>
          <a:bodyPr wrap="square">
            <a:spAutoFit/>
          </a:bodyPr>
          <a:lstStyle/>
          <a:p>
            <a:r>
              <a:rPr lang="pt-BR" b="1" dirty="0"/>
              <a:t> </a:t>
            </a:r>
            <a:endParaRPr lang="pt-BR" dirty="0"/>
          </a:p>
          <a:p>
            <a:r>
              <a:rPr lang="pt-BR" b="1" dirty="0"/>
              <a:t>Há três grupos primários:</a:t>
            </a:r>
            <a:endParaRPr lang="pt-BR" dirty="0"/>
          </a:p>
          <a:p>
            <a:pPr marL="285750" lvl="0" indent="-285750">
              <a:buFont typeface="Arial" pitchFamily="34" charset="0"/>
              <a:buChar char="•"/>
            </a:pPr>
            <a:r>
              <a:rPr lang="pt-BR" dirty="0"/>
              <a:t>Familiares, parentes distantes</a:t>
            </a:r>
          </a:p>
          <a:p>
            <a:pPr marL="285750" lvl="0" indent="-285750">
              <a:buFont typeface="Arial" pitchFamily="34" charset="0"/>
              <a:buChar char="•"/>
            </a:pPr>
            <a:r>
              <a:rPr lang="pt-BR" dirty="0"/>
              <a:t>Companheiros de trabalho</a:t>
            </a:r>
          </a:p>
          <a:p>
            <a:pPr marL="285750" lvl="0" indent="-285750">
              <a:buFont typeface="Arial" pitchFamily="34" charset="0"/>
              <a:buChar char="•"/>
            </a:pPr>
            <a:r>
              <a:rPr lang="pt-BR" dirty="0"/>
              <a:t>Amigos e vizinhos</a:t>
            </a:r>
          </a:p>
          <a:p>
            <a:r>
              <a:rPr lang="pt-BR" dirty="0"/>
              <a:t> </a:t>
            </a:r>
          </a:p>
          <a:p>
            <a:pPr marL="742950" lvl="1" indent="-285750">
              <a:buFont typeface="Wingdings" pitchFamily="2" charset="2"/>
              <a:buChar char="ü"/>
            </a:pPr>
            <a:r>
              <a:rPr lang="pt-BR" i="1" dirty="0"/>
              <a:t>Persistência</a:t>
            </a:r>
            <a:endParaRPr lang="pt-BR" dirty="0"/>
          </a:p>
          <a:p>
            <a:r>
              <a:rPr lang="pt-BR" dirty="0"/>
              <a:t>Ore constantemente e de forma fervorosa pelos não cristãos.</a:t>
            </a:r>
          </a:p>
          <a:p>
            <a:pPr marL="742950" lvl="1" indent="-285750">
              <a:buFont typeface="Wingdings" pitchFamily="2" charset="2"/>
              <a:buChar char="ü"/>
            </a:pPr>
            <a:r>
              <a:rPr lang="pt-BR" i="1" dirty="0"/>
              <a:t>Desenvolva a amizade</a:t>
            </a:r>
            <a:endParaRPr lang="pt-BR" dirty="0"/>
          </a:p>
          <a:p>
            <a:r>
              <a:rPr lang="pt-BR" dirty="0"/>
              <a:t>Passe tempo com eles, no mínimo uma hora semanal, de forma que possam compartilhar uma refeição, um refresco.</a:t>
            </a:r>
          </a:p>
          <a:p>
            <a:pPr marL="742950" lvl="1" indent="-285750">
              <a:buFont typeface="Wingdings" pitchFamily="2" charset="2"/>
              <a:buChar char="ü"/>
            </a:pPr>
            <a:r>
              <a:rPr lang="pt-BR" i="1" dirty="0"/>
              <a:t>Mensagem de salvação</a:t>
            </a:r>
            <a:endParaRPr lang="pt-BR" dirty="0"/>
          </a:p>
          <a:p>
            <a:r>
              <a:rPr lang="pt-BR" dirty="0"/>
              <a:t>Descubra as necessidades e problemas. Comece a falar do plano de salvação para sua vida e ministre de acordo com a circunstância.</a:t>
            </a:r>
          </a:p>
          <a:p>
            <a:pPr marL="742950" lvl="1" indent="-285750">
              <a:buFont typeface="Wingdings" pitchFamily="2" charset="2"/>
              <a:buChar char="ü"/>
            </a:pPr>
            <a:r>
              <a:rPr lang="pt-BR" i="1" dirty="0"/>
              <a:t>O Convite</a:t>
            </a:r>
            <a:endParaRPr lang="pt-BR" dirty="0"/>
          </a:p>
          <a:p>
            <a:r>
              <a:rPr lang="pt-BR" dirty="0"/>
              <a:t>Convide-os para as Células; se oferecerem suas casas, forme uma nova célula.</a:t>
            </a:r>
          </a:p>
          <a:p>
            <a:r>
              <a:rPr lang="pt-BR" dirty="0"/>
              <a:t>Nota: Imediatamente depois de formada a célula, serão convidados para os cultos da igreja.</a:t>
            </a:r>
          </a:p>
          <a:p>
            <a:r>
              <a:rPr lang="pt-BR" dirty="0">
                <a:solidFill>
                  <a:srgbClr val="FF0000"/>
                </a:solidFill>
              </a:rPr>
              <a:t>(Não devem ser ilhas).</a:t>
            </a:r>
          </a:p>
          <a:p>
            <a:pPr marL="742950" lvl="1" indent="-285750">
              <a:buFont typeface="Wingdings" pitchFamily="2" charset="2"/>
              <a:buChar char="ü"/>
            </a:pPr>
            <a:r>
              <a:rPr lang="pt-BR" i="1" dirty="0"/>
              <a:t>Acompanhamento</a:t>
            </a:r>
            <a:endParaRPr lang="pt-BR" dirty="0"/>
          </a:p>
          <a:p>
            <a:r>
              <a:rPr lang="pt-BR" dirty="0"/>
              <a:t>Continue interessando-se por eles, visitando-os e orando.</a:t>
            </a:r>
          </a:p>
        </p:txBody>
      </p:sp>
      <p:sp>
        <p:nvSpPr>
          <p:cNvPr id="5" name="Retângulo 4"/>
          <p:cNvSpPr/>
          <p:nvPr/>
        </p:nvSpPr>
        <p:spPr>
          <a:xfrm>
            <a:off x="3419872" y="260648"/>
            <a:ext cx="2401619" cy="584775"/>
          </a:xfrm>
          <a:prstGeom prst="rect">
            <a:avLst/>
          </a:prstGeom>
        </p:spPr>
        <p:txBody>
          <a:bodyPr wrap="none">
            <a:spAutoFit/>
          </a:bodyPr>
          <a:lstStyle/>
          <a:p>
            <a:r>
              <a:rPr lang="pt-BR" sz="3200" dirty="0"/>
              <a:t>Visão Celular</a:t>
            </a:r>
            <a:endParaRPr lang="pt-BR" sz="3200" dirty="0"/>
          </a:p>
        </p:txBody>
      </p:sp>
    </p:spTree>
    <p:extLst>
      <p:ext uri="{BB962C8B-B14F-4D97-AF65-F5344CB8AC3E}">
        <p14:creationId xmlns:p14="http://schemas.microsoft.com/office/powerpoint/2010/main" val="37145977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251520" y="260648"/>
            <a:ext cx="8784976" cy="5632311"/>
          </a:xfrm>
          <a:prstGeom prst="rect">
            <a:avLst/>
          </a:prstGeom>
        </p:spPr>
        <p:txBody>
          <a:bodyPr wrap="square">
            <a:spAutoFit/>
          </a:bodyPr>
          <a:lstStyle/>
          <a:p>
            <a:r>
              <a:rPr lang="pt-BR" b="1" dirty="0" smtClean="0"/>
              <a:t>Como </a:t>
            </a:r>
            <a:r>
              <a:rPr lang="pt-BR" b="1" dirty="0"/>
              <a:t>estimular para formar Células </a:t>
            </a:r>
            <a:r>
              <a:rPr lang="pt-BR" b="1" dirty="0" smtClean="0"/>
              <a:t>evangelísticas</a:t>
            </a:r>
          </a:p>
          <a:p>
            <a:endParaRPr lang="pt-BR" b="1" dirty="0"/>
          </a:p>
          <a:p>
            <a:r>
              <a:rPr lang="pt-BR" dirty="0"/>
              <a:t>A Palavra de Deus nos ensina o interesse que Ele tem pelas pessoas individualmente e por meio de algumas parábolas o demonstra tal como “ O Filho pródigo” (</a:t>
            </a:r>
            <a:r>
              <a:rPr lang="pt-BR" dirty="0" err="1"/>
              <a:t>Lc</a:t>
            </a:r>
            <a:r>
              <a:rPr lang="pt-BR" dirty="0"/>
              <a:t> 15:11-32); “ A ovelha perdida” (</a:t>
            </a:r>
            <a:r>
              <a:rPr lang="pt-BR" dirty="0" err="1"/>
              <a:t>Mt</a:t>
            </a:r>
            <a:r>
              <a:rPr lang="pt-BR" dirty="0"/>
              <a:t> 18:10-14). Daí a importância de ganhar os perdidos por meio de grupos pequenos, de tal forma o líder deve</a:t>
            </a:r>
            <a:r>
              <a:rPr lang="pt-BR" dirty="0" smtClean="0"/>
              <a:t>:</a:t>
            </a:r>
          </a:p>
          <a:p>
            <a:endParaRPr lang="pt-BR" dirty="0"/>
          </a:p>
          <a:p>
            <a:pPr marL="742950" lvl="1" indent="-285750">
              <a:buFont typeface="Arial" pitchFamily="34" charset="0"/>
              <a:buChar char="•"/>
            </a:pPr>
            <a:r>
              <a:rPr lang="pt-BR" dirty="0"/>
              <a:t>Ser modelo e exemplo de evangelismo</a:t>
            </a:r>
          </a:p>
          <a:p>
            <a:r>
              <a:rPr lang="pt-BR" dirty="0"/>
              <a:t>O aluno faz o que vê o mestre fazer. Se o líder não evangeliza, seus líderes não o farão.</a:t>
            </a:r>
          </a:p>
          <a:p>
            <a:r>
              <a:rPr lang="pt-BR" dirty="0"/>
              <a:t>Portanto, o líder deve reunir as seguintes características:</a:t>
            </a:r>
          </a:p>
          <a:p>
            <a:pPr lvl="0"/>
            <a:endParaRPr lang="pt-BR" dirty="0" smtClean="0"/>
          </a:p>
          <a:p>
            <a:pPr marL="742950" lvl="1" indent="-285750">
              <a:buFont typeface="Arial" pitchFamily="34" charset="0"/>
              <a:buChar char="•"/>
            </a:pPr>
            <a:r>
              <a:rPr lang="pt-BR" dirty="0" smtClean="0"/>
              <a:t>Amor </a:t>
            </a:r>
            <a:r>
              <a:rPr lang="pt-BR" dirty="0"/>
              <a:t>pelos perdidos (Ne 1:4</a:t>
            </a:r>
            <a:r>
              <a:rPr lang="pt-BR" dirty="0" smtClean="0"/>
              <a:t>)</a:t>
            </a:r>
            <a:endParaRPr lang="pt-BR" dirty="0"/>
          </a:p>
          <a:p>
            <a:pPr marL="742950" lvl="1" indent="-285750">
              <a:buFont typeface="Arial" pitchFamily="34" charset="0"/>
              <a:buChar char="•"/>
            </a:pPr>
            <a:r>
              <a:rPr lang="pt-BR" dirty="0"/>
              <a:t>Possuir um claro conhecimento das necessidades do meio onde vive e se preocupar pessoalmente por suprir a necessidade do mesmo (Ne 2:11-16</a:t>
            </a:r>
            <a:r>
              <a:rPr lang="pt-BR" dirty="0" smtClean="0"/>
              <a:t>).</a:t>
            </a:r>
          </a:p>
          <a:p>
            <a:pPr lvl="0"/>
            <a:endParaRPr lang="pt-BR" dirty="0"/>
          </a:p>
          <a:p>
            <a:pPr marL="742950" lvl="1" indent="-285750">
              <a:buFont typeface="Arial" pitchFamily="34" charset="0"/>
              <a:buChar char="•"/>
            </a:pPr>
            <a:r>
              <a:rPr lang="pt-BR" dirty="0" smtClean="0"/>
              <a:t>Orar</a:t>
            </a:r>
            <a:r>
              <a:rPr lang="pt-BR" dirty="0"/>
              <a:t>. </a:t>
            </a:r>
            <a:endParaRPr lang="pt-BR" dirty="0" smtClean="0"/>
          </a:p>
          <a:p>
            <a:pPr lvl="0"/>
            <a:r>
              <a:rPr lang="pt-BR" dirty="0"/>
              <a:t> </a:t>
            </a:r>
            <a:r>
              <a:rPr lang="pt-BR" dirty="0" smtClean="0"/>
              <a:t>        É </a:t>
            </a:r>
            <a:r>
              <a:rPr lang="pt-BR" dirty="0"/>
              <a:t>buscar ajuda em Deus pedindo-lhe os perdidos.</a:t>
            </a:r>
          </a:p>
          <a:p>
            <a:pPr lvl="1"/>
            <a:r>
              <a:rPr lang="pt-BR" dirty="0"/>
              <a:t>Ensinar sobre a importância da evangelização</a:t>
            </a:r>
          </a:p>
          <a:p>
            <a:pPr lvl="1"/>
            <a:r>
              <a:rPr lang="pt-BR" dirty="0"/>
              <a:t>Fazer oração e guerra espiritual com seus líderes dentro das células e manter sempre uma cadeira vazia para essa nova pessoa que chegará.</a:t>
            </a:r>
          </a:p>
        </p:txBody>
      </p:sp>
    </p:spTree>
    <p:extLst>
      <p:ext uri="{BB962C8B-B14F-4D97-AF65-F5344CB8AC3E}">
        <p14:creationId xmlns:p14="http://schemas.microsoft.com/office/powerpoint/2010/main" val="29720229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323528" y="476672"/>
            <a:ext cx="8496944" cy="5355312"/>
          </a:xfrm>
          <a:prstGeom prst="rect">
            <a:avLst/>
          </a:prstGeom>
        </p:spPr>
        <p:txBody>
          <a:bodyPr wrap="square">
            <a:spAutoFit/>
          </a:bodyPr>
          <a:lstStyle/>
          <a:p>
            <a:pPr marL="285750" indent="-285750">
              <a:buFont typeface="Arial" pitchFamily="34" charset="0"/>
              <a:buChar char="•"/>
            </a:pPr>
            <a:r>
              <a:rPr lang="pt-BR" b="1" dirty="0"/>
              <a:t>NOTAS SOBRE A CÉLULA (M.C.I.)</a:t>
            </a:r>
          </a:p>
          <a:p>
            <a:r>
              <a:rPr lang="pt-BR" b="1" dirty="0"/>
              <a:t> </a:t>
            </a:r>
          </a:p>
          <a:p>
            <a:r>
              <a:rPr lang="pt-BR" b="1" dirty="0"/>
              <a:t>Dicas </a:t>
            </a:r>
            <a:r>
              <a:rPr lang="pt-BR" b="1" dirty="0" smtClean="0"/>
              <a:t>Importantes</a:t>
            </a:r>
          </a:p>
          <a:p>
            <a:endParaRPr lang="pt-BR" b="1" dirty="0"/>
          </a:p>
          <a:p>
            <a:pPr marL="342900" lvl="0" indent="-342900" algn="just">
              <a:buFont typeface="+mj-lt"/>
              <a:buAutoNum type="arabicPeriod"/>
            </a:pPr>
            <a:r>
              <a:rPr lang="pt-BR" dirty="0"/>
              <a:t>Esteja no dia e horário marcado pontualmente.</a:t>
            </a:r>
          </a:p>
          <a:p>
            <a:pPr marL="342900" lvl="0" indent="-342900" algn="just">
              <a:buFont typeface="+mj-lt"/>
              <a:buAutoNum type="arabicPeriod"/>
            </a:pPr>
            <a:r>
              <a:rPr lang="pt-BR" dirty="0"/>
              <a:t>Esteja bem trajado, limpo e com bom hálito.</a:t>
            </a:r>
          </a:p>
          <a:p>
            <a:pPr marL="342900" lvl="0" indent="-342900" algn="just">
              <a:buFont typeface="+mj-lt"/>
              <a:buAutoNum type="arabicPeriod"/>
            </a:pPr>
            <a:r>
              <a:rPr lang="pt-BR" dirty="0"/>
              <a:t>Seja educado e gentil; nunca “ </a:t>
            </a:r>
            <a:r>
              <a:rPr lang="pt-BR" dirty="0" err="1"/>
              <a:t>entrão</a:t>
            </a:r>
            <a:r>
              <a:rPr lang="pt-BR" dirty="0"/>
              <a:t>” (inconveniente); não force nada</a:t>
            </a:r>
          </a:p>
          <a:p>
            <a:pPr marL="342900" lvl="0" indent="-342900" algn="just">
              <a:buFont typeface="+mj-lt"/>
              <a:buAutoNum type="arabicPeriod"/>
            </a:pPr>
            <a:r>
              <a:rPr lang="pt-BR" dirty="0"/>
              <a:t>Não faça nada sozinho; dê oportunidade para o “ Timóteo” e que os assistentes compartilhem suas necessidades e testemunhos</a:t>
            </a:r>
          </a:p>
          <a:p>
            <a:pPr marL="342900" lvl="0" indent="-342900" algn="just">
              <a:buFont typeface="+mj-lt"/>
              <a:buAutoNum type="arabicPeriod"/>
            </a:pPr>
            <a:r>
              <a:rPr lang="pt-BR" dirty="0"/>
              <a:t>Reconheça sempre com gratidão ao anfitrião e peça que apresente seus convidados.</a:t>
            </a:r>
          </a:p>
          <a:p>
            <a:pPr marL="342900" lvl="0" indent="-342900" algn="just">
              <a:buFont typeface="+mj-lt"/>
              <a:buAutoNum type="arabicPeriod"/>
            </a:pPr>
            <a:r>
              <a:rPr lang="pt-BR" dirty="0"/>
              <a:t>Fale num tom de voz que todos possam ouvir; nunca fale alto demais e jamais grite! Respeite a casa do anfitrião e seus vizinhos.</a:t>
            </a:r>
          </a:p>
          <a:p>
            <a:pPr marL="342900" lvl="0" indent="-342900" algn="just">
              <a:buFont typeface="+mj-lt"/>
              <a:buAutoNum type="arabicPeriod"/>
            </a:pPr>
            <a:r>
              <a:rPr lang="pt-BR" dirty="0"/>
              <a:t>Cante 1 ou 2 cânticos no máximo. Evite os cânticos que falam do diabo, inferno, </a:t>
            </a:r>
            <a:r>
              <a:rPr lang="pt-BR" dirty="0" err="1"/>
              <a:t>etc</a:t>
            </a:r>
            <a:endParaRPr lang="pt-BR" dirty="0"/>
          </a:p>
          <a:p>
            <a:pPr marL="342900" lvl="0" indent="-342900" algn="just">
              <a:buFont typeface="+mj-lt"/>
              <a:buAutoNum type="arabicPeriod"/>
            </a:pPr>
            <a:r>
              <a:rPr lang="pt-BR" dirty="0"/>
              <a:t>Tenha sempre textos bíblicos específicos separados que falem sobre a importância e a benção de ofertar e de ser um dizimista. Fale só o suficiente e com segurança incentive-os a ofertar</a:t>
            </a:r>
            <a:r>
              <a:rPr lang="pt-BR" dirty="0" smtClean="0"/>
              <a:t>.</a:t>
            </a:r>
            <a:r>
              <a:rPr lang="pt-BR" dirty="0"/>
              <a:t> Compartilhe uma curta porção bíblica que fale de fé, milagre, paz, amor, alegria, salvação, vida eterna, perdão divino, etc. e faça um breve comentário (5 a 10 minutos no máximo) e faça uma oração relacionado com o que você pregou</a:t>
            </a:r>
            <a:r>
              <a:rPr lang="pt-BR" dirty="0" smtClean="0"/>
              <a:t>.</a:t>
            </a:r>
            <a:endParaRPr lang="pt-BR" dirty="0"/>
          </a:p>
        </p:txBody>
      </p:sp>
    </p:spTree>
    <p:extLst>
      <p:ext uri="{BB962C8B-B14F-4D97-AF65-F5344CB8AC3E}">
        <p14:creationId xmlns:p14="http://schemas.microsoft.com/office/powerpoint/2010/main" val="39514952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365192" y="1600576"/>
            <a:ext cx="8413615" cy="1754326"/>
          </a:xfrm>
          <a:prstGeom prst="rect">
            <a:avLst/>
          </a:prstGeom>
          <a:noFill/>
        </p:spPr>
        <p:txBody>
          <a:bodyPr wrap="square" lIns="91440" tIns="45720" rIns="91440" bIns="45720">
            <a:spAutoFit/>
          </a:bodyPr>
          <a:lstStyle/>
          <a:p>
            <a:pPr algn="ctr"/>
            <a:r>
              <a:rPr lang="pt-BR"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Apostila de líderes de célula</a:t>
            </a:r>
            <a:endParaRPr lang="pt-BR"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1028" name="Picture 4" descr="http://www.igrejanovaalianca.com.br/portal/upload/celulas.jpg"/>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42000" contrast="-19000"/>
                    </a14:imgEffect>
                  </a14:imgLayer>
                </a14:imgProps>
              </a:ext>
              <a:ext uri="{28A0092B-C50C-407E-A947-70E740481C1C}">
                <a14:useLocalDpi xmlns:a14="http://schemas.microsoft.com/office/drawing/2010/main" val="0"/>
              </a:ext>
            </a:extLst>
          </a:blip>
          <a:srcRect/>
          <a:stretch>
            <a:fillRect/>
          </a:stretch>
        </p:blipFill>
        <p:spPr bwMode="auto">
          <a:xfrm>
            <a:off x="296010" y="4019096"/>
            <a:ext cx="4829175" cy="2095501"/>
          </a:xfrm>
          <a:prstGeom prst="rect">
            <a:avLst/>
          </a:prstGeom>
          <a:noFill/>
          <a:extLst>
            <a:ext uri="{909E8E84-426E-40DD-AFC4-6F175D3DCCD1}">
              <a14:hiddenFill xmlns:a14="http://schemas.microsoft.com/office/drawing/2010/main">
                <a:solidFill>
                  <a:srgbClr val="FFFFFF"/>
                </a:solidFill>
              </a14:hiddenFill>
            </a:ext>
          </a:extLst>
        </p:spPr>
      </p:pic>
      <p:sp>
        <p:nvSpPr>
          <p:cNvPr id="5" name="Retângulo 4"/>
          <p:cNvSpPr/>
          <p:nvPr/>
        </p:nvSpPr>
        <p:spPr>
          <a:xfrm>
            <a:off x="0" y="640812"/>
            <a:ext cx="9144000" cy="984885"/>
          </a:xfrm>
          <a:prstGeom prst="rect">
            <a:avLst/>
          </a:prstGeom>
        </p:spPr>
        <p:txBody>
          <a:bodyPr wrap="square">
            <a:spAutoFit/>
          </a:bodyPr>
          <a:lstStyle/>
          <a:p>
            <a:pPr algn="ctr"/>
            <a:r>
              <a:rPr lang="pt-BR" sz="4000" b="1" dirty="0"/>
              <a:t>Igreja do Evangelho </a:t>
            </a:r>
            <a:r>
              <a:rPr lang="pt-BR" sz="4000" b="1" dirty="0" smtClean="0"/>
              <a:t>Pleno</a:t>
            </a:r>
            <a:endParaRPr lang="pt-BR" sz="4000" b="1" dirty="0"/>
          </a:p>
          <a:p>
            <a:pPr algn="ctr"/>
            <a:r>
              <a:rPr lang="pt-BR" dirty="0" smtClean="0"/>
              <a:t>Ministrando a Palavra Viva</a:t>
            </a:r>
            <a:endParaRPr lang="pt-BR" b="1" dirty="0"/>
          </a:p>
        </p:txBody>
      </p:sp>
      <p:sp>
        <p:nvSpPr>
          <p:cNvPr id="3" name="Retângulo de cantos arredondados 2"/>
          <p:cNvSpPr/>
          <p:nvPr/>
        </p:nvSpPr>
        <p:spPr>
          <a:xfrm>
            <a:off x="5268416" y="5403496"/>
            <a:ext cx="3642408" cy="511325"/>
          </a:xfrm>
          <a:prstGeom prst="roundRect">
            <a:avLst>
              <a:gd name="adj" fmla="val 14251"/>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pt-BR" sz="2800" dirty="0" smtClean="0">
                <a:latin typeface="Corbel" pitchFamily="34" charset="0"/>
              </a:rPr>
              <a:t>    Ganhar</a:t>
            </a:r>
            <a:endParaRPr lang="pt-BR" sz="2800" dirty="0">
              <a:latin typeface="Corbel" pitchFamily="34" charset="0"/>
            </a:endParaRPr>
          </a:p>
        </p:txBody>
      </p:sp>
      <p:sp>
        <p:nvSpPr>
          <p:cNvPr id="8" name="Retângulo de cantos arredondados 7"/>
          <p:cNvSpPr/>
          <p:nvPr/>
        </p:nvSpPr>
        <p:spPr>
          <a:xfrm>
            <a:off x="5293540" y="4683416"/>
            <a:ext cx="3642408" cy="511325"/>
          </a:xfrm>
          <a:prstGeom prst="roundRect">
            <a:avLst>
              <a:gd name="adj" fmla="val 14251"/>
            </a:avLst>
          </a:prstGeom>
          <a:ln/>
        </p:spPr>
        <p:style>
          <a:lnRef idx="0">
            <a:schemeClr val="accent3"/>
          </a:lnRef>
          <a:fillRef idx="3">
            <a:schemeClr val="accent3"/>
          </a:fillRef>
          <a:effectRef idx="3">
            <a:schemeClr val="accent3"/>
          </a:effectRef>
          <a:fontRef idx="minor">
            <a:schemeClr val="lt1"/>
          </a:fontRef>
        </p:style>
        <p:txBody>
          <a:bodyPr rtlCol="0" anchor="ctr"/>
          <a:lstStyle/>
          <a:p>
            <a:pPr algn="just"/>
            <a:r>
              <a:rPr lang="pt-BR" sz="2800" dirty="0" smtClean="0">
                <a:latin typeface="Corbel" pitchFamily="34" charset="0"/>
              </a:rPr>
              <a:t>    Consolidar</a:t>
            </a:r>
            <a:endParaRPr lang="pt-BR" sz="2800" dirty="0">
              <a:latin typeface="Corbel" pitchFamily="34" charset="0"/>
            </a:endParaRPr>
          </a:p>
        </p:txBody>
      </p:sp>
      <p:sp>
        <p:nvSpPr>
          <p:cNvPr id="10" name="Retângulo de cantos arredondados 9"/>
          <p:cNvSpPr/>
          <p:nvPr/>
        </p:nvSpPr>
        <p:spPr>
          <a:xfrm>
            <a:off x="5297879" y="4042613"/>
            <a:ext cx="3642408" cy="511325"/>
          </a:xfrm>
          <a:prstGeom prst="roundRect">
            <a:avLst>
              <a:gd name="adj" fmla="val 14251"/>
            </a:avLst>
          </a:prstGeom>
          <a:ln/>
        </p:spPr>
        <p:style>
          <a:lnRef idx="0">
            <a:schemeClr val="accent1"/>
          </a:lnRef>
          <a:fillRef idx="3">
            <a:schemeClr val="accent1"/>
          </a:fillRef>
          <a:effectRef idx="3">
            <a:schemeClr val="accent1"/>
          </a:effectRef>
          <a:fontRef idx="minor">
            <a:schemeClr val="lt1"/>
          </a:fontRef>
        </p:style>
        <p:txBody>
          <a:bodyPr rtlCol="0" anchor="ctr"/>
          <a:lstStyle/>
          <a:p>
            <a:pPr algn="just"/>
            <a:r>
              <a:rPr lang="pt-BR" sz="2800" dirty="0" smtClean="0">
                <a:latin typeface="Corbel" pitchFamily="34" charset="0"/>
              </a:rPr>
              <a:t>    </a:t>
            </a:r>
            <a:r>
              <a:rPr lang="pt-BR" sz="2800" dirty="0" err="1" smtClean="0">
                <a:latin typeface="Corbel" pitchFamily="34" charset="0"/>
              </a:rPr>
              <a:t>Discipular</a:t>
            </a:r>
            <a:endParaRPr lang="pt-BR" sz="2800" dirty="0">
              <a:latin typeface="Corbel" pitchFamily="34" charset="0"/>
            </a:endParaRPr>
          </a:p>
        </p:txBody>
      </p:sp>
      <p:sp>
        <p:nvSpPr>
          <p:cNvPr id="13" name="Retângulo de cantos arredondados 12"/>
          <p:cNvSpPr/>
          <p:nvPr/>
        </p:nvSpPr>
        <p:spPr>
          <a:xfrm>
            <a:off x="5310424" y="3354902"/>
            <a:ext cx="3642408" cy="511325"/>
          </a:xfrm>
          <a:prstGeom prst="roundRect">
            <a:avLst>
              <a:gd name="adj" fmla="val 14251"/>
            </a:avLst>
          </a:prstGeom>
          <a:ln/>
        </p:spPr>
        <p:style>
          <a:lnRef idx="0">
            <a:schemeClr val="accent2"/>
          </a:lnRef>
          <a:fillRef idx="3">
            <a:schemeClr val="accent2"/>
          </a:fillRef>
          <a:effectRef idx="3">
            <a:schemeClr val="accent2"/>
          </a:effectRef>
          <a:fontRef idx="minor">
            <a:schemeClr val="lt1"/>
          </a:fontRef>
        </p:style>
        <p:txBody>
          <a:bodyPr rtlCol="0" anchor="ctr"/>
          <a:lstStyle/>
          <a:p>
            <a:pPr algn="just"/>
            <a:r>
              <a:rPr lang="pt-BR" sz="2800" dirty="0" smtClean="0">
                <a:latin typeface="Corbel" pitchFamily="34" charset="0"/>
              </a:rPr>
              <a:t>    Enviar</a:t>
            </a:r>
            <a:endParaRPr lang="pt-BR" sz="2800" dirty="0">
              <a:latin typeface="Corbel" pitchFamily="34" charset="0"/>
            </a:endParaRPr>
          </a:p>
        </p:txBody>
      </p:sp>
    </p:spTree>
    <p:extLst>
      <p:ext uri="{BB962C8B-B14F-4D97-AF65-F5344CB8AC3E}">
        <p14:creationId xmlns:p14="http://schemas.microsoft.com/office/powerpoint/2010/main" val="723928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0"/>
                                        <p:tgtEl>
                                          <p:spTgt spid="5"/>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anim calcmode="lin" valueType="num">
                                      <p:cBhvr>
                                        <p:cTn id="11" dur="2000" fill="hold"/>
                                        <p:tgtEl>
                                          <p:spTgt spid="4"/>
                                        </p:tgtEl>
                                        <p:attrNameLst>
                                          <p:attrName>ppt_x</p:attrName>
                                        </p:attrNameLst>
                                      </p:cBhvr>
                                      <p:tavLst>
                                        <p:tav tm="0">
                                          <p:val>
                                            <p:strVal val="#ppt_x"/>
                                          </p:val>
                                        </p:tav>
                                        <p:tav tm="100000">
                                          <p:val>
                                            <p:strVal val="#ppt_x"/>
                                          </p:val>
                                        </p:tav>
                                      </p:tavLst>
                                    </p:anim>
                                    <p:anim calcmode="lin" valueType="num">
                                      <p:cBhvr>
                                        <p:cTn id="12" dur="2000" fill="hold"/>
                                        <p:tgtEl>
                                          <p:spTgt spid="4"/>
                                        </p:tgtEl>
                                        <p:attrNameLst>
                                          <p:attrName>ppt_y</p:attrName>
                                        </p:attrNameLst>
                                      </p:cBhvr>
                                      <p:tavLst>
                                        <p:tav tm="0">
                                          <p:val>
                                            <p:strVal val="#ppt_y+.1"/>
                                          </p:val>
                                        </p:tav>
                                        <p:tav tm="100000">
                                          <p:val>
                                            <p:strVal val="#ppt_y"/>
                                          </p:val>
                                        </p:tav>
                                      </p:tavLst>
                                    </p:anim>
                                  </p:childTnLst>
                                </p:cTn>
                              </p:par>
                              <p:par>
                                <p:cTn id="13" presetID="2" presetClass="entr" presetSubtype="1" fill="hold" grpId="0" nodeType="withEffect">
                                  <p:stCondLst>
                                    <p:cond delay="225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2000" fill="hold"/>
                                        <p:tgtEl>
                                          <p:spTgt spid="13"/>
                                        </p:tgtEl>
                                        <p:attrNameLst>
                                          <p:attrName>ppt_x</p:attrName>
                                        </p:attrNameLst>
                                      </p:cBhvr>
                                      <p:tavLst>
                                        <p:tav tm="0">
                                          <p:val>
                                            <p:strVal val="#ppt_x"/>
                                          </p:val>
                                        </p:tav>
                                        <p:tav tm="100000">
                                          <p:val>
                                            <p:strVal val="#ppt_x"/>
                                          </p:val>
                                        </p:tav>
                                      </p:tavLst>
                                    </p:anim>
                                    <p:anim calcmode="lin" valueType="num">
                                      <p:cBhvr additive="base">
                                        <p:cTn id="16" dur="2000" fill="hold"/>
                                        <p:tgtEl>
                                          <p:spTgt spid="13"/>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175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2000" fill="hold"/>
                                        <p:tgtEl>
                                          <p:spTgt spid="10"/>
                                        </p:tgtEl>
                                        <p:attrNameLst>
                                          <p:attrName>ppt_x</p:attrName>
                                        </p:attrNameLst>
                                      </p:cBhvr>
                                      <p:tavLst>
                                        <p:tav tm="0">
                                          <p:val>
                                            <p:strVal val="#ppt_x"/>
                                          </p:val>
                                        </p:tav>
                                        <p:tav tm="100000">
                                          <p:val>
                                            <p:strVal val="#ppt_x"/>
                                          </p:val>
                                        </p:tav>
                                      </p:tavLst>
                                    </p:anim>
                                    <p:anim calcmode="lin" valueType="num">
                                      <p:cBhvr additive="base">
                                        <p:cTn id="20" dur="2000" fill="hold"/>
                                        <p:tgtEl>
                                          <p:spTgt spid="10"/>
                                        </p:tgtEl>
                                        <p:attrNameLst>
                                          <p:attrName>ppt_y</p:attrName>
                                        </p:attrNameLst>
                                      </p:cBhvr>
                                      <p:tavLst>
                                        <p:tav tm="0">
                                          <p:val>
                                            <p:strVal val="0-#ppt_h/2"/>
                                          </p:val>
                                        </p:tav>
                                        <p:tav tm="100000">
                                          <p:val>
                                            <p:strVal val="#ppt_y"/>
                                          </p:val>
                                        </p:tav>
                                      </p:tavLst>
                                    </p:anim>
                                  </p:childTnLst>
                                </p:cTn>
                              </p:par>
                              <p:par>
                                <p:cTn id="21" presetID="2" presetClass="entr" presetSubtype="1" fill="hold" grpId="0" nodeType="withEffect">
                                  <p:stCondLst>
                                    <p:cond delay="125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2000" fill="hold"/>
                                        <p:tgtEl>
                                          <p:spTgt spid="8"/>
                                        </p:tgtEl>
                                        <p:attrNameLst>
                                          <p:attrName>ppt_x</p:attrName>
                                        </p:attrNameLst>
                                      </p:cBhvr>
                                      <p:tavLst>
                                        <p:tav tm="0">
                                          <p:val>
                                            <p:strVal val="#ppt_x"/>
                                          </p:val>
                                        </p:tav>
                                        <p:tav tm="100000">
                                          <p:val>
                                            <p:strVal val="#ppt_x"/>
                                          </p:val>
                                        </p:tav>
                                      </p:tavLst>
                                    </p:anim>
                                    <p:anim calcmode="lin" valueType="num">
                                      <p:cBhvr additive="base">
                                        <p:cTn id="24" dur="2000" fill="hold"/>
                                        <p:tgtEl>
                                          <p:spTgt spid="8"/>
                                        </p:tgtEl>
                                        <p:attrNameLst>
                                          <p:attrName>ppt_y</p:attrName>
                                        </p:attrNameLst>
                                      </p:cBhvr>
                                      <p:tavLst>
                                        <p:tav tm="0">
                                          <p:val>
                                            <p:strVal val="0-#ppt_h/2"/>
                                          </p:val>
                                        </p:tav>
                                        <p:tav tm="100000">
                                          <p:val>
                                            <p:strVal val="#ppt_y"/>
                                          </p:val>
                                        </p:tav>
                                      </p:tavLst>
                                    </p:anim>
                                  </p:childTnLst>
                                </p:cTn>
                              </p:par>
                              <p:par>
                                <p:cTn id="25" presetID="2" presetClass="entr" presetSubtype="1" fill="hold" grpId="0" nodeType="withEffect">
                                  <p:stCondLst>
                                    <p:cond delay="50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2000" fill="hold"/>
                                        <p:tgtEl>
                                          <p:spTgt spid="3"/>
                                        </p:tgtEl>
                                        <p:attrNameLst>
                                          <p:attrName>ppt_x</p:attrName>
                                        </p:attrNameLst>
                                      </p:cBhvr>
                                      <p:tavLst>
                                        <p:tav tm="0">
                                          <p:val>
                                            <p:strVal val="#ppt_x"/>
                                          </p:val>
                                        </p:tav>
                                        <p:tav tm="100000">
                                          <p:val>
                                            <p:strVal val="#ppt_x"/>
                                          </p:val>
                                        </p:tav>
                                      </p:tavLst>
                                    </p:anim>
                                    <p:anim calcmode="lin" valueType="num">
                                      <p:cBhvr additive="base">
                                        <p:cTn id="28" dur="2000" fill="hold"/>
                                        <p:tgtEl>
                                          <p:spTgt spid="3"/>
                                        </p:tgtEl>
                                        <p:attrNameLst>
                                          <p:attrName>ppt_y</p:attrName>
                                        </p:attrNameLst>
                                      </p:cBhvr>
                                      <p:tavLst>
                                        <p:tav tm="0">
                                          <p:val>
                                            <p:strVal val="0-#ppt_h/2"/>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1028"/>
                                        </p:tgtEl>
                                        <p:attrNameLst>
                                          <p:attrName>style.visibility</p:attrName>
                                        </p:attrNameLst>
                                      </p:cBhvr>
                                      <p:to>
                                        <p:strVal val="visible"/>
                                      </p:to>
                                    </p:set>
                                    <p:animEffect transition="in" filter="fade">
                                      <p:cBhvr>
                                        <p:cTn id="31" dur="2000"/>
                                        <p:tgtEl>
                                          <p:spTgt spid="1028"/>
                                        </p:tgtEl>
                                      </p:cBhvr>
                                    </p:animEffect>
                                    <p:anim calcmode="lin" valueType="num">
                                      <p:cBhvr>
                                        <p:cTn id="32" dur="2000" fill="hold"/>
                                        <p:tgtEl>
                                          <p:spTgt spid="1028"/>
                                        </p:tgtEl>
                                        <p:attrNameLst>
                                          <p:attrName>ppt_x</p:attrName>
                                        </p:attrNameLst>
                                      </p:cBhvr>
                                      <p:tavLst>
                                        <p:tav tm="0">
                                          <p:val>
                                            <p:strVal val="#ppt_x"/>
                                          </p:val>
                                        </p:tav>
                                        <p:tav tm="100000">
                                          <p:val>
                                            <p:strVal val="#ppt_x"/>
                                          </p:val>
                                        </p:tav>
                                      </p:tavLst>
                                    </p:anim>
                                    <p:anim calcmode="lin" valueType="num">
                                      <p:cBhvr>
                                        <p:cTn id="33" dur="2000" fill="hold"/>
                                        <p:tgtEl>
                                          <p:spTgt spid="10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3" grpId="0" animBg="1"/>
      <p:bldP spid="8" grpId="0" animBg="1"/>
      <p:bldP spid="10" grpId="0" animBg="1"/>
      <p:bldP spid="1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79512" y="548680"/>
            <a:ext cx="8748463" cy="2308324"/>
          </a:xfrm>
          <a:prstGeom prst="rect">
            <a:avLst/>
          </a:prstGeom>
        </p:spPr>
        <p:txBody>
          <a:bodyPr wrap="square">
            <a:spAutoFit/>
          </a:bodyPr>
          <a:lstStyle/>
          <a:p>
            <a:pPr marL="342900" lvl="0" indent="-342900">
              <a:buFont typeface="+mj-lt"/>
              <a:buAutoNum type="arabicPeriod" startAt="9"/>
            </a:pPr>
            <a:r>
              <a:rPr lang="pt-BR" dirty="0"/>
              <a:t>Pergunte quem gostaria de fazer um pedido de oração e ore especificamente por cada pedido (divida com Timóteo e os mais maduros).</a:t>
            </a:r>
          </a:p>
          <a:p>
            <a:pPr marL="342900" lvl="0" indent="-342900">
              <a:buFont typeface="+mj-lt"/>
              <a:buAutoNum type="arabicPeriod" startAt="10"/>
            </a:pPr>
            <a:r>
              <a:rPr lang="pt-BR" dirty="0"/>
              <a:t>Faça a oração do penitente (de entrega) e reconheça os que a fizeram pela primeira vez. Peça que passem à frente e ore por sua entrega (depois da reunião faça a consolidação).</a:t>
            </a:r>
          </a:p>
          <a:p>
            <a:pPr marL="342900" lvl="0" indent="-342900">
              <a:buFont typeface="+mj-lt"/>
              <a:buAutoNum type="arabicPeriod" startAt="11"/>
            </a:pPr>
            <a:r>
              <a:rPr lang="pt-BR" dirty="0" smtClean="0"/>
              <a:t>Pode </a:t>
            </a:r>
            <a:r>
              <a:rPr lang="pt-BR" dirty="0"/>
              <a:t>ser cantado um cântico de gratidão e fé para encerrar, deseje: Boa Noite; Paz ... Convide-os a se confraternizar (abraços). Lembre-se de trazerem um novo convidado. Deixe sempre um cadeira vazia.</a:t>
            </a:r>
          </a:p>
          <a:p>
            <a:pPr marL="342900" indent="-342900">
              <a:buFont typeface="+mj-lt"/>
              <a:buAutoNum type="arabicPeriod" startAt="12"/>
            </a:pPr>
            <a:r>
              <a:rPr lang="pt-BR" b="1" dirty="0"/>
              <a:t>Tempo máximo da reunião:</a:t>
            </a:r>
            <a:r>
              <a:rPr lang="pt-BR" dirty="0"/>
              <a:t> 1 hora.</a:t>
            </a:r>
            <a:endParaRPr lang="pt-BR" dirty="0"/>
          </a:p>
        </p:txBody>
      </p:sp>
      <p:sp>
        <p:nvSpPr>
          <p:cNvPr id="5" name="Retângulo 4"/>
          <p:cNvSpPr/>
          <p:nvPr/>
        </p:nvSpPr>
        <p:spPr>
          <a:xfrm>
            <a:off x="179511" y="3140968"/>
            <a:ext cx="8748463" cy="2862322"/>
          </a:xfrm>
          <a:prstGeom prst="rect">
            <a:avLst/>
          </a:prstGeom>
        </p:spPr>
        <p:txBody>
          <a:bodyPr wrap="square">
            <a:spAutoFit/>
          </a:bodyPr>
          <a:lstStyle/>
          <a:p>
            <a:pPr marL="285750" indent="-285750">
              <a:buFont typeface="Arial" pitchFamily="34" charset="0"/>
              <a:buChar char="•"/>
            </a:pPr>
            <a:r>
              <a:rPr lang="pt-BR" b="1" dirty="0"/>
              <a:t>A ESTRUTURA DA CÉLULA</a:t>
            </a:r>
          </a:p>
          <a:p>
            <a:pPr algn="just"/>
            <a:r>
              <a:rPr lang="pt-BR" b="1" dirty="0"/>
              <a:t>	</a:t>
            </a:r>
            <a:r>
              <a:rPr lang="pt-BR" dirty="0"/>
              <a:t>Toda célula deve passar por um processo que vai da sua formação à multiplicação em outras doze. O ideal é que isso ocorra no período de um </a:t>
            </a:r>
            <a:r>
              <a:rPr lang="pt-BR" dirty="0" err="1"/>
              <a:t>ano.Para</a:t>
            </a:r>
            <a:r>
              <a:rPr lang="pt-BR" dirty="0"/>
              <a:t> que isso ocorra dever-se trabalhar estrategicamente. Se uma célula alcançar uma pessoa por semana, terá alcançado quatro em um mês. Se levar pelo menos três delas ao encontro e duas à Escola de Líderes e uma se tornar líder de célula, dentro dos prazos normais, terá gerado doze novos líderes, que liderarão doze células. Caso a meta de ganhar um novo por semana seja alcançado, isso quer dizer que cerca de 50 pessoas foram ganhas na gestão daquele líder e doze delas foram formados por ele. Outras desse grupo poderão se tornar líder sob a liderança dos novos líderes.</a:t>
            </a:r>
          </a:p>
        </p:txBody>
      </p:sp>
    </p:spTree>
    <p:extLst>
      <p:ext uri="{BB962C8B-B14F-4D97-AF65-F5344CB8AC3E}">
        <p14:creationId xmlns:p14="http://schemas.microsoft.com/office/powerpoint/2010/main" val="40295657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383167" y="620688"/>
            <a:ext cx="8504553" cy="6463308"/>
          </a:xfrm>
          <a:prstGeom prst="rect">
            <a:avLst/>
          </a:prstGeom>
        </p:spPr>
        <p:txBody>
          <a:bodyPr wrap="square">
            <a:spAutoFit/>
          </a:bodyPr>
          <a:lstStyle/>
          <a:p>
            <a:r>
              <a:rPr lang="pt-BR" b="1" dirty="0"/>
              <a:t>Lugar de Reunião:</a:t>
            </a:r>
            <a:r>
              <a:rPr lang="pt-BR" dirty="0"/>
              <a:t> Casas, escritórios, escolas e em qualquer lugar onde se possa ter uma reunião com um grupo pequeno</a:t>
            </a:r>
            <a:r>
              <a:rPr lang="pt-BR" dirty="0" smtClean="0"/>
              <a:t>.</a:t>
            </a:r>
          </a:p>
          <a:p>
            <a:r>
              <a:rPr lang="pt-BR" b="1" dirty="0"/>
              <a:t>Dia e Hora: </a:t>
            </a:r>
            <a:r>
              <a:rPr lang="pt-BR" dirty="0"/>
              <a:t>conforme a conveniência do Líder de Célula e do Anfitrião</a:t>
            </a:r>
          </a:p>
          <a:p>
            <a:r>
              <a:rPr lang="pt-BR" b="1" dirty="0"/>
              <a:t>Duração:</a:t>
            </a:r>
            <a:r>
              <a:rPr lang="pt-BR" dirty="0"/>
              <a:t> Uma hora.</a:t>
            </a:r>
          </a:p>
          <a:p>
            <a:r>
              <a:rPr lang="pt-BR" b="1" dirty="0"/>
              <a:t>ESTRUTURA: Sugerimos</a:t>
            </a:r>
          </a:p>
          <a:p>
            <a:r>
              <a:rPr lang="pt-BR" dirty="0"/>
              <a:t>	Boas vindas</a:t>
            </a:r>
          </a:p>
          <a:p>
            <a:r>
              <a:rPr lang="pt-BR" dirty="0"/>
              <a:t>	Exaltação – 10`</a:t>
            </a:r>
          </a:p>
          <a:p>
            <a:r>
              <a:rPr lang="pt-BR" dirty="0"/>
              <a:t>	Introdução – 10</a:t>
            </a:r>
          </a:p>
          <a:p>
            <a:r>
              <a:rPr lang="pt-BR" dirty="0"/>
              <a:t>	Palavra – 30`</a:t>
            </a:r>
          </a:p>
          <a:p>
            <a:r>
              <a:rPr lang="pt-BR" dirty="0"/>
              <a:t>	Aplicação – 5`</a:t>
            </a:r>
          </a:p>
          <a:p>
            <a:r>
              <a:rPr lang="pt-BR" dirty="0"/>
              <a:t>	Atividades Finais – </a:t>
            </a:r>
            <a:r>
              <a:rPr lang="pt-BR" dirty="0" smtClean="0"/>
              <a:t>5</a:t>
            </a:r>
          </a:p>
          <a:p>
            <a:endParaRPr lang="pt-BR" dirty="0"/>
          </a:p>
          <a:p>
            <a:pPr marL="285750" indent="-285750">
              <a:buFont typeface="Arial" pitchFamily="34" charset="0"/>
              <a:buChar char="•"/>
            </a:pPr>
            <a:r>
              <a:rPr lang="pt-BR" b="1" dirty="0" smtClean="0"/>
              <a:t>Boas </a:t>
            </a:r>
            <a:r>
              <a:rPr lang="pt-BR" b="1" dirty="0"/>
              <a:t>Vindas</a:t>
            </a:r>
          </a:p>
          <a:p>
            <a:pPr marL="342900" lvl="0" indent="-342900">
              <a:buFont typeface="+mj-lt"/>
              <a:buAutoNum type="arabicPeriod"/>
            </a:pPr>
            <a:r>
              <a:rPr lang="pt-BR" b="1" dirty="0"/>
              <a:t>Recepção</a:t>
            </a:r>
            <a:r>
              <a:rPr lang="pt-BR" dirty="0"/>
              <a:t> – À medida que as pessoas forem chegando à reunião da célula o líder, o anfitrião e demais componentes devem cumprimentá-las calorosamente, mostrando amor  e interesse.</a:t>
            </a:r>
          </a:p>
          <a:p>
            <a:pPr marL="342900" lvl="0" indent="-342900">
              <a:buFont typeface="+mj-lt"/>
              <a:buAutoNum type="arabicPeriod"/>
            </a:pPr>
            <a:r>
              <a:rPr lang="pt-BR" b="1" dirty="0"/>
              <a:t>Apresentação</a:t>
            </a:r>
            <a:r>
              <a:rPr lang="pt-BR" dirty="0"/>
              <a:t> – As pessoas novas devem ser apresentadas às demais, de modo a darem início à familiarização e se sentirem mais à vontade.</a:t>
            </a:r>
          </a:p>
          <a:p>
            <a:pPr marL="342900" lvl="0" indent="-342900">
              <a:buFont typeface="+mj-lt"/>
              <a:buAutoNum type="arabicPeriod"/>
            </a:pPr>
            <a:r>
              <a:rPr lang="pt-BR" b="1" dirty="0"/>
              <a:t>Descontração </a:t>
            </a:r>
            <a:r>
              <a:rPr lang="pt-BR" dirty="0"/>
              <a:t>– O ambiente deve ser de descontração e não ameaçador. Este é um momento para relacionamentos comecem a ser estabelecidos de um modo natural.</a:t>
            </a:r>
          </a:p>
          <a:p>
            <a:endParaRPr lang="pt-BR" dirty="0" smtClean="0"/>
          </a:p>
          <a:p>
            <a:endParaRPr lang="pt-BR" dirty="0"/>
          </a:p>
          <a:p>
            <a:endParaRPr lang="pt-BR" dirty="0"/>
          </a:p>
        </p:txBody>
      </p:sp>
    </p:spTree>
    <p:extLst>
      <p:ext uri="{BB962C8B-B14F-4D97-AF65-F5344CB8AC3E}">
        <p14:creationId xmlns:p14="http://schemas.microsoft.com/office/powerpoint/2010/main" val="14342817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79512" y="188640"/>
            <a:ext cx="8784976" cy="4247317"/>
          </a:xfrm>
          <a:prstGeom prst="rect">
            <a:avLst/>
          </a:prstGeom>
        </p:spPr>
        <p:txBody>
          <a:bodyPr wrap="square">
            <a:spAutoFit/>
          </a:bodyPr>
          <a:lstStyle/>
          <a:p>
            <a:pPr marL="342900" lvl="0" indent="-342900" algn="just">
              <a:buFont typeface="+mj-lt"/>
              <a:buAutoNum type="arabicPeriod" startAt="4"/>
            </a:pPr>
            <a:r>
              <a:rPr lang="pt-BR" b="1" dirty="0"/>
              <a:t>Boas Vindas</a:t>
            </a:r>
            <a:r>
              <a:rPr lang="pt-BR" dirty="0"/>
              <a:t> – No momento marcado para o início, o líder deve dirigir-se a todos, de um modo bem natural, dizendo da sua alegria pela presença de todos e dando as boas vindas.</a:t>
            </a:r>
          </a:p>
          <a:p>
            <a:pPr marL="342900" lvl="0" indent="-342900" algn="just">
              <a:buFont typeface="+mj-lt"/>
              <a:buAutoNum type="arabicPeriod" startAt="5"/>
            </a:pPr>
            <a:r>
              <a:rPr lang="pt-BR" b="1" dirty="0"/>
              <a:t>Cântico</a:t>
            </a:r>
            <a:r>
              <a:rPr lang="pt-BR" dirty="0"/>
              <a:t> – Um cântico que ministra uns aos outros pode ser aqui cantando. Exemplo: </a:t>
            </a:r>
          </a:p>
          <a:p>
            <a:pPr marL="742950" lvl="1" indent="-285750" algn="just">
              <a:buFont typeface="Arial" pitchFamily="34" charset="0"/>
              <a:buChar char="•"/>
            </a:pPr>
            <a:r>
              <a:rPr lang="pt-BR" dirty="0">
                <a:solidFill>
                  <a:srgbClr val="FF0000"/>
                </a:solidFill>
              </a:rPr>
              <a:t>Deus te ama e eu te amo e assim devemos viver</a:t>
            </a:r>
          </a:p>
          <a:p>
            <a:pPr marL="742950" lvl="1" indent="-285750" algn="just">
              <a:buFont typeface="Arial" pitchFamily="34" charset="0"/>
              <a:buChar char="•"/>
            </a:pPr>
            <a:r>
              <a:rPr lang="pt-BR" dirty="0">
                <a:solidFill>
                  <a:srgbClr val="FF0000"/>
                </a:solidFill>
              </a:rPr>
              <a:t>Eu te amo com o amor do Senhor</a:t>
            </a:r>
          </a:p>
          <a:p>
            <a:pPr marL="742950" lvl="1" indent="-285750" algn="just">
              <a:buFont typeface="Arial" pitchFamily="34" charset="0"/>
              <a:buChar char="•"/>
            </a:pPr>
            <a:r>
              <a:rPr lang="pt-BR" dirty="0">
                <a:solidFill>
                  <a:srgbClr val="FF0000"/>
                </a:solidFill>
              </a:rPr>
              <a:t>Aliança do Senhor eu tenho com </a:t>
            </a:r>
            <a:r>
              <a:rPr lang="pt-BR" dirty="0" smtClean="0">
                <a:solidFill>
                  <a:srgbClr val="FF0000"/>
                </a:solidFill>
              </a:rPr>
              <a:t>você</a:t>
            </a:r>
          </a:p>
          <a:p>
            <a:pPr marL="342900" indent="-342900">
              <a:buFont typeface="+mj-lt"/>
              <a:buAutoNum type="arabicPeriod" startAt="6"/>
            </a:pPr>
            <a:r>
              <a:rPr lang="pt-BR" b="1" dirty="0"/>
              <a:t>Quebra-gelo</a:t>
            </a:r>
            <a:r>
              <a:rPr lang="pt-BR" dirty="0"/>
              <a:t> – Pode ainda ser usado um rápido quebra-gelo, especialmente nas primeiras semanas da célula, quando há muitas pessoas novas. Exemplo:</a:t>
            </a:r>
          </a:p>
          <a:p>
            <a:pPr marL="742950" lvl="1" indent="-285750">
              <a:buFont typeface="Arial" pitchFamily="34" charset="0"/>
              <a:buChar char="•"/>
            </a:pPr>
            <a:r>
              <a:rPr lang="pt-BR" dirty="0"/>
              <a:t>Pedir que cada um, em uma frase, diga qual a coisa mais importante que aconteceu em sua vida durante a semana.</a:t>
            </a:r>
          </a:p>
          <a:p>
            <a:pPr marL="742950" lvl="1" indent="-285750">
              <a:buFont typeface="Arial" pitchFamily="34" charset="0"/>
              <a:buChar char="•"/>
            </a:pPr>
            <a:r>
              <a:rPr lang="pt-BR" dirty="0"/>
              <a:t>Cesto de frutos</a:t>
            </a:r>
          </a:p>
          <a:p>
            <a:pPr marL="742950" lvl="1" indent="-285750">
              <a:buFont typeface="Arial" pitchFamily="34" charset="0"/>
              <a:buChar char="•"/>
            </a:pPr>
            <a:r>
              <a:rPr lang="pt-BR" dirty="0" smtClean="0"/>
              <a:t>Correio</a:t>
            </a:r>
          </a:p>
          <a:p>
            <a:pPr lvl="0"/>
            <a:endParaRPr lang="pt-BR" dirty="0" smtClean="0"/>
          </a:p>
          <a:p>
            <a:pPr lvl="1"/>
            <a:endParaRPr lang="pt-BR" dirty="0">
              <a:solidFill>
                <a:srgbClr val="FF0000"/>
              </a:solidFill>
            </a:endParaRPr>
          </a:p>
        </p:txBody>
      </p:sp>
      <p:sp>
        <p:nvSpPr>
          <p:cNvPr id="5" name="Retângulo 4"/>
          <p:cNvSpPr/>
          <p:nvPr/>
        </p:nvSpPr>
        <p:spPr>
          <a:xfrm>
            <a:off x="-684584" y="3933056"/>
            <a:ext cx="9433048" cy="2308324"/>
          </a:xfrm>
          <a:prstGeom prst="rect">
            <a:avLst/>
          </a:prstGeom>
        </p:spPr>
        <p:txBody>
          <a:bodyPr wrap="square">
            <a:spAutoFit/>
          </a:bodyPr>
          <a:lstStyle/>
          <a:p>
            <a:pPr marL="1257300" lvl="2" indent="-342900" algn="just">
              <a:buFont typeface="+mj-lt"/>
              <a:buAutoNum type="arabicPeriod" startAt="7"/>
            </a:pPr>
            <a:r>
              <a:rPr lang="pt-BR" b="1" dirty="0"/>
              <a:t>Objetivo e tempo</a:t>
            </a:r>
            <a:r>
              <a:rPr lang="pt-BR" dirty="0"/>
              <a:t> – Esta parte não deve ultrapassar os cinco minutos. Seu objetivo é criar um ambiente familiar para a célula e favorecer o relacionamento. Visa também tirar os olhos de si mesmos para um foco comum.</a:t>
            </a:r>
          </a:p>
          <a:p>
            <a:pPr marL="1257300" lvl="2" indent="-342900" algn="just">
              <a:buFont typeface="+mj-lt"/>
              <a:buAutoNum type="arabicPeriod" startAt="8"/>
            </a:pPr>
            <a:r>
              <a:rPr lang="pt-BR" b="1" dirty="0"/>
              <a:t>Ambiente</a:t>
            </a:r>
            <a:r>
              <a:rPr lang="pt-BR" dirty="0"/>
              <a:t> – Tenha em vista que, desde a primeira reunião, deve ser criado um ambiente de família, confiança e relacionamentos pessoais.</a:t>
            </a:r>
          </a:p>
          <a:p>
            <a:pPr marL="1257300" lvl="2" indent="-342900" algn="just">
              <a:buFont typeface="+mj-lt"/>
              <a:buAutoNum type="arabicPeriod" startAt="9"/>
            </a:pPr>
            <a:r>
              <a:rPr lang="pt-BR" b="1" dirty="0"/>
              <a:t>Transição</a:t>
            </a:r>
            <a:r>
              <a:rPr lang="pt-BR" dirty="0"/>
              <a:t> – Faça uma transição natural deste período com o próximo, usando uma frase apropriada que ligue o clima das boas vindas com o primeiro cântico a ser entoado.</a:t>
            </a:r>
          </a:p>
        </p:txBody>
      </p:sp>
    </p:spTree>
    <p:extLst>
      <p:ext uri="{BB962C8B-B14F-4D97-AF65-F5344CB8AC3E}">
        <p14:creationId xmlns:p14="http://schemas.microsoft.com/office/powerpoint/2010/main" val="12211557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483358" y="537708"/>
            <a:ext cx="8049081" cy="5909310"/>
          </a:xfrm>
          <a:prstGeom prst="rect">
            <a:avLst/>
          </a:prstGeom>
        </p:spPr>
        <p:txBody>
          <a:bodyPr wrap="square">
            <a:spAutoFit/>
          </a:bodyPr>
          <a:lstStyle/>
          <a:p>
            <a:pPr marL="285750" indent="-285750">
              <a:buFont typeface="Wingdings" pitchFamily="2" charset="2"/>
              <a:buChar char="ü"/>
            </a:pPr>
            <a:r>
              <a:rPr lang="pt-BR" b="1" dirty="0" smtClean="0"/>
              <a:t>Exaltação</a:t>
            </a:r>
          </a:p>
          <a:p>
            <a:endParaRPr lang="pt-BR" b="1" dirty="0"/>
          </a:p>
          <a:p>
            <a:r>
              <a:rPr lang="pt-BR" b="1" dirty="0" smtClean="0"/>
              <a:t>O </a:t>
            </a:r>
            <a:r>
              <a:rPr lang="pt-BR" b="1" dirty="0"/>
              <a:t>quê</a:t>
            </a:r>
            <a:r>
              <a:rPr lang="pt-BR" dirty="0"/>
              <a:t> – Este é um momento de louvor e adoração através de cânticos selecionados que exaltam a Jesus Cristo como Senhor e O adoram como Deus</a:t>
            </a:r>
            <a:r>
              <a:rPr lang="pt-BR" dirty="0" smtClean="0"/>
              <a:t>.</a:t>
            </a:r>
          </a:p>
          <a:p>
            <a:endParaRPr lang="pt-BR" dirty="0" smtClean="0"/>
          </a:p>
          <a:p>
            <a:r>
              <a:rPr lang="pt-BR" b="1" dirty="0" smtClean="0"/>
              <a:t>Propósito</a:t>
            </a:r>
            <a:endParaRPr lang="pt-BR" dirty="0"/>
          </a:p>
          <a:p>
            <a:pPr marL="285750" lvl="0" indent="-285750">
              <a:buFont typeface="Arial" pitchFamily="34" charset="0"/>
              <a:buChar char="•"/>
            </a:pPr>
            <a:r>
              <a:rPr lang="pt-BR" dirty="0"/>
              <a:t>Cumprir a função de adoradores, ministrando ao Senhor e aprendendo a entrar em Sua presença em adoração.</a:t>
            </a:r>
          </a:p>
          <a:p>
            <a:pPr marL="285750" lvl="0" indent="-285750">
              <a:buFont typeface="Arial" pitchFamily="34" charset="0"/>
              <a:buChar char="•"/>
            </a:pPr>
            <a:r>
              <a:rPr lang="pt-BR" dirty="0"/>
              <a:t>Criar uma atmosfera espiritual entre todos os participantes, favorável à manifestação do Espírito Santo e uma maior experiência com a presença de Deus.</a:t>
            </a:r>
          </a:p>
          <a:p>
            <a:pPr marL="285750" lvl="0" indent="-285750">
              <a:buFont typeface="Arial" pitchFamily="34" charset="0"/>
              <a:buChar char="•"/>
            </a:pPr>
            <a:r>
              <a:rPr lang="pt-BR" dirty="0"/>
              <a:t>Unir o grupo como um só corpo na presença de Deus, o que desenvolve elos de comunhão uns com os outros. Quando adoramos juntos nos sentimos mais próximos uns dos outros.</a:t>
            </a:r>
          </a:p>
          <a:p>
            <a:pPr marL="285750" lvl="0" indent="-285750">
              <a:buFont typeface="Arial" pitchFamily="34" charset="0"/>
              <a:buChar char="•"/>
            </a:pPr>
            <a:r>
              <a:rPr lang="pt-BR" dirty="0"/>
              <a:t>Proclamar verdades do Evangelho aos descrentes. A música tem um grande poder de tocar e gravar mensagens.</a:t>
            </a:r>
          </a:p>
          <a:p>
            <a:pPr marL="285750" lvl="0" indent="-285750">
              <a:buFont typeface="Arial" pitchFamily="34" charset="0"/>
              <a:buChar char="•"/>
            </a:pPr>
            <a:r>
              <a:rPr lang="pt-BR" dirty="0"/>
              <a:t>Preparar o coração para a ministração da Palavra. Experimentar a presença de Deus, sempre predispõe o coração para ouvir a Deus</a:t>
            </a:r>
            <a:r>
              <a:rPr lang="pt-BR" dirty="0" smtClean="0"/>
              <a:t>.</a:t>
            </a:r>
          </a:p>
          <a:p>
            <a:pPr lvl="0"/>
            <a:endParaRPr lang="pt-BR" dirty="0"/>
          </a:p>
          <a:p>
            <a:r>
              <a:rPr lang="pt-BR" dirty="0"/>
              <a:t> </a:t>
            </a:r>
          </a:p>
          <a:p>
            <a:endParaRPr lang="pt-BR" dirty="0"/>
          </a:p>
        </p:txBody>
      </p:sp>
    </p:spTree>
    <p:extLst>
      <p:ext uri="{BB962C8B-B14F-4D97-AF65-F5344CB8AC3E}">
        <p14:creationId xmlns:p14="http://schemas.microsoft.com/office/powerpoint/2010/main" val="831325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91166" y="692696"/>
            <a:ext cx="8568952" cy="1477328"/>
          </a:xfrm>
          <a:prstGeom prst="rect">
            <a:avLst/>
          </a:prstGeom>
        </p:spPr>
        <p:txBody>
          <a:bodyPr wrap="square">
            <a:spAutoFit/>
          </a:bodyPr>
          <a:lstStyle/>
          <a:p>
            <a:pPr lvl="0"/>
            <a:r>
              <a:rPr lang="pt-BR" b="1" dirty="0"/>
              <a:t>Cânticos – </a:t>
            </a:r>
            <a:r>
              <a:rPr lang="pt-BR" dirty="0"/>
              <a:t>Uma seleção de cânticos deve ser feita. Pode-se começar com um cântico de exaltação com palmas, danças e movimento e depois passar para um cântico de adoração.</a:t>
            </a:r>
          </a:p>
          <a:p>
            <a:pPr lvl="0"/>
            <a:endParaRPr lang="pt-BR" b="1" dirty="0" smtClean="0"/>
          </a:p>
          <a:p>
            <a:pPr lvl="0"/>
            <a:r>
              <a:rPr lang="pt-BR" b="1" dirty="0" smtClean="0"/>
              <a:t>Palavra </a:t>
            </a:r>
            <a:r>
              <a:rPr lang="pt-BR" dirty="0"/>
              <a:t>– O líder de louvor pode selecionar um texto bíblico que exalta a Deus a fim de ler no início deste período ou na transição do louvor para a adoração.</a:t>
            </a:r>
            <a:endParaRPr lang="pt-BR" dirty="0"/>
          </a:p>
        </p:txBody>
      </p:sp>
      <p:sp>
        <p:nvSpPr>
          <p:cNvPr id="5" name="Retângulo 4"/>
          <p:cNvSpPr/>
          <p:nvPr/>
        </p:nvSpPr>
        <p:spPr>
          <a:xfrm>
            <a:off x="203176" y="2214373"/>
            <a:ext cx="8712968" cy="4247317"/>
          </a:xfrm>
          <a:prstGeom prst="rect">
            <a:avLst/>
          </a:prstGeom>
        </p:spPr>
        <p:txBody>
          <a:bodyPr wrap="square">
            <a:spAutoFit/>
          </a:bodyPr>
          <a:lstStyle/>
          <a:p>
            <a:pPr marL="285750" indent="-285750">
              <a:buFont typeface="Wingdings" pitchFamily="2" charset="2"/>
              <a:buChar char="ü"/>
            </a:pPr>
            <a:r>
              <a:rPr lang="pt-BR" b="1" dirty="0" smtClean="0"/>
              <a:t>PALAVRA</a:t>
            </a:r>
          </a:p>
          <a:p>
            <a:pPr marL="285750" indent="-285750">
              <a:buFont typeface="Wingdings" pitchFamily="2" charset="2"/>
              <a:buChar char="ü"/>
            </a:pPr>
            <a:endParaRPr lang="pt-BR" b="1" dirty="0"/>
          </a:p>
          <a:p>
            <a:pPr lvl="0"/>
            <a:r>
              <a:rPr lang="pt-BR" b="1" dirty="0"/>
              <a:t>O quê </a:t>
            </a:r>
            <a:r>
              <a:rPr lang="pt-BR" dirty="0"/>
              <a:t>– Este é um momento chave quando Deus vai falar através de Sua Palavra escrita, a Bíblia Sagrada. Jesus disse “ As palavras que Eu vos falo são espírito e vida” (</a:t>
            </a:r>
            <a:r>
              <a:rPr lang="pt-BR" dirty="0" err="1"/>
              <a:t>Jo</a:t>
            </a:r>
            <a:r>
              <a:rPr lang="pt-BR" dirty="0"/>
              <a:t>. 6:63).</a:t>
            </a:r>
          </a:p>
          <a:p>
            <a:pPr lvl="0"/>
            <a:r>
              <a:rPr lang="pt-BR" b="1" dirty="0"/>
              <a:t>Propósitos</a:t>
            </a:r>
            <a:endParaRPr lang="pt-BR" dirty="0"/>
          </a:p>
          <a:p>
            <a:pPr marL="285750" lvl="0" indent="-285750">
              <a:buFont typeface="Arial" pitchFamily="34" charset="0"/>
              <a:buChar char="•"/>
            </a:pPr>
            <a:r>
              <a:rPr lang="pt-BR" dirty="0"/>
              <a:t>Conversão – Levar o descrente a ter uma experiência de conversão pela exposição às verdades do Evangelho de Jesus Cristo.</a:t>
            </a:r>
          </a:p>
          <a:p>
            <a:pPr marL="285750" lvl="0" indent="-285750">
              <a:buFont typeface="Arial" pitchFamily="34" charset="0"/>
              <a:buChar char="•"/>
            </a:pPr>
            <a:r>
              <a:rPr lang="pt-BR" dirty="0"/>
              <a:t>Edificação – Edificar o novo crente na Palavra, ajudando-o a entender os princípios do Reino de Deus no qual ele entrou.</a:t>
            </a:r>
          </a:p>
          <a:p>
            <a:pPr marL="285750" lvl="0" indent="-285750">
              <a:buFont typeface="Arial" pitchFamily="34" charset="0"/>
              <a:buChar char="•"/>
            </a:pPr>
            <a:r>
              <a:rPr lang="pt-BR" dirty="0"/>
              <a:t>Formação do Caráter – Moldar o caráter dos membros da célula, para que seja semelhante a Jesus (2 </a:t>
            </a:r>
            <a:r>
              <a:rPr lang="pt-BR" dirty="0" err="1"/>
              <a:t>Co</a:t>
            </a:r>
            <a:r>
              <a:rPr lang="pt-BR" dirty="0"/>
              <a:t>. 3:18)</a:t>
            </a:r>
          </a:p>
          <a:p>
            <a:pPr marL="285750" lvl="0" indent="-285750">
              <a:buFont typeface="Arial" pitchFamily="34" charset="0"/>
              <a:buChar char="•"/>
            </a:pPr>
            <a:r>
              <a:rPr lang="pt-BR" dirty="0"/>
              <a:t>Mudança de valores – Formar os valores cristãos na vida dos membros da célula, edificando-os na Palavra de Deus.</a:t>
            </a:r>
          </a:p>
          <a:p>
            <a:pPr lvl="0"/>
            <a:r>
              <a:rPr lang="pt-BR" b="1" dirty="0"/>
              <a:t>Material</a:t>
            </a:r>
            <a:r>
              <a:rPr lang="pt-BR" dirty="0"/>
              <a:t> – Mensagens pregadas pelo Pastor no domingo ou algum assunto que ele queira que seja abordado nas células</a:t>
            </a:r>
            <a:r>
              <a:rPr lang="pt-BR" dirty="0" smtClean="0"/>
              <a:t>.</a:t>
            </a:r>
            <a:endParaRPr lang="pt-BR" dirty="0"/>
          </a:p>
        </p:txBody>
      </p:sp>
    </p:spTree>
    <p:extLst>
      <p:ext uri="{BB962C8B-B14F-4D97-AF65-F5344CB8AC3E}">
        <p14:creationId xmlns:p14="http://schemas.microsoft.com/office/powerpoint/2010/main" val="22275402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323528" y="404664"/>
            <a:ext cx="8496944" cy="2031325"/>
          </a:xfrm>
          <a:prstGeom prst="rect">
            <a:avLst/>
          </a:prstGeom>
        </p:spPr>
        <p:txBody>
          <a:bodyPr wrap="square">
            <a:spAutoFit/>
          </a:bodyPr>
          <a:lstStyle/>
          <a:p>
            <a:pPr lvl="0"/>
            <a:r>
              <a:rPr lang="pt-BR" b="1" dirty="0"/>
              <a:t>Roteiro</a:t>
            </a:r>
            <a:endParaRPr lang="pt-BR" dirty="0"/>
          </a:p>
          <a:p>
            <a:pPr marL="285750" lvl="0" indent="-285750">
              <a:buFont typeface="Arial" pitchFamily="34" charset="0"/>
              <a:buChar char="•"/>
            </a:pPr>
            <a:r>
              <a:rPr lang="pt-BR" dirty="0"/>
              <a:t>Revisão dos principais tópicos da lição anterior e versículo da </a:t>
            </a:r>
            <a:r>
              <a:rPr lang="pt-BR" dirty="0" smtClean="0"/>
              <a:t>semana</a:t>
            </a:r>
          </a:p>
          <a:p>
            <a:pPr marL="285750" lvl="0" indent="-285750">
              <a:buFont typeface="Arial" pitchFamily="34" charset="0"/>
              <a:buChar char="•"/>
            </a:pPr>
            <a:r>
              <a:rPr lang="pt-BR" dirty="0"/>
              <a:t>Apresentação do estudo bíblico</a:t>
            </a:r>
          </a:p>
          <a:p>
            <a:pPr marL="285750" lvl="0" indent="-285750">
              <a:buFont typeface="Arial" pitchFamily="34" charset="0"/>
              <a:buChar char="•"/>
            </a:pPr>
            <a:r>
              <a:rPr lang="pt-BR" dirty="0"/>
              <a:t>Aplicação</a:t>
            </a:r>
          </a:p>
          <a:p>
            <a:r>
              <a:rPr lang="pt-BR" dirty="0" smtClean="0"/>
              <a:t>	È </a:t>
            </a:r>
            <a:r>
              <a:rPr lang="pt-BR" dirty="0"/>
              <a:t>de extrema importância, após a exposição do conteúdo bíblico, fazer a </a:t>
            </a:r>
            <a:r>
              <a:rPr lang="pt-BR" dirty="0" smtClean="0"/>
              <a:t>	aplicação </a:t>
            </a:r>
            <a:r>
              <a:rPr lang="pt-BR" dirty="0"/>
              <a:t>às necessidades pessoais.</a:t>
            </a:r>
          </a:p>
          <a:p>
            <a:pPr lvl="0"/>
            <a:endParaRPr lang="pt-BR" dirty="0"/>
          </a:p>
        </p:txBody>
      </p:sp>
      <p:sp>
        <p:nvSpPr>
          <p:cNvPr id="5" name="Retângulo 4"/>
          <p:cNvSpPr/>
          <p:nvPr/>
        </p:nvSpPr>
        <p:spPr>
          <a:xfrm>
            <a:off x="343922" y="2204864"/>
            <a:ext cx="8188518" cy="2031325"/>
          </a:xfrm>
          <a:prstGeom prst="rect">
            <a:avLst/>
          </a:prstGeom>
        </p:spPr>
        <p:txBody>
          <a:bodyPr wrap="square">
            <a:spAutoFit/>
          </a:bodyPr>
          <a:lstStyle/>
          <a:p>
            <a:r>
              <a:rPr lang="pt-BR" b="1" dirty="0"/>
              <a:t>PROPÓSITO</a:t>
            </a:r>
          </a:p>
          <a:p>
            <a:pPr marL="285750" lvl="0" indent="-285750" algn="just">
              <a:buFont typeface="Arial" pitchFamily="34" charset="0"/>
              <a:buChar char="•"/>
            </a:pPr>
            <a:r>
              <a:rPr lang="pt-BR" dirty="0" smtClean="0"/>
              <a:t>Levar </a:t>
            </a:r>
            <a:r>
              <a:rPr lang="pt-BR" dirty="0"/>
              <a:t>os membros da célula a tirarem suas próprias conclusões Examinar a conduta atual à luz das verdades bíblicas analisadas.</a:t>
            </a:r>
          </a:p>
          <a:p>
            <a:pPr marL="285750" lvl="0" indent="-285750" algn="just">
              <a:buFont typeface="Arial" pitchFamily="34" charset="0"/>
              <a:buChar char="•"/>
            </a:pPr>
            <a:r>
              <a:rPr lang="pt-BR" dirty="0"/>
              <a:t>Levar os integrantes da célula a tomarem uma decisão de ajustar a vida aos valores divinos estudados.</a:t>
            </a:r>
          </a:p>
          <a:p>
            <a:pPr marL="285750" lvl="0" indent="-285750" algn="just">
              <a:buFont typeface="Arial" pitchFamily="34" charset="0"/>
              <a:buChar char="•"/>
            </a:pPr>
            <a:r>
              <a:rPr lang="pt-BR" dirty="0"/>
              <a:t>Dar uma oportunidade à reflexão e resposta e uma resposta para que cada um seja não só ouvinte mas também praticante da Palavra.</a:t>
            </a:r>
          </a:p>
        </p:txBody>
      </p:sp>
      <p:sp>
        <p:nvSpPr>
          <p:cNvPr id="6" name="Retângulo 5"/>
          <p:cNvSpPr/>
          <p:nvPr/>
        </p:nvSpPr>
        <p:spPr>
          <a:xfrm>
            <a:off x="343922" y="4243351"/>
            <a:ext cx="8188518" cy="1200329"/>
          </a:xfrm>
          <a:prstGeom prst="rect">
            <a:avLst/>
          </a:prstGeom>
        </p:spPr>
        <p:txBody>
          <a:bodyPr wrap="square">
            <a:spAutoFit/>
          </a:bodyPr>
          <a:lstStyle/>
          <a:p>
            <a:pPr marL="285750" indent="-285750">
              <a:buFont typeface="Wingdings" pitchFamily="2" charset="2"/>
              <a:buChar char="ü"/>
            </a:pPr>
            <a:r>
              <a:rPr lang="pt-BR" b="1" dirty="0" smtClean="0"/>
              <a:t>OFERTA</a:t>
            </a:r>
          </a:p>
          <a:p>
            <a:endParaRPr lang="pt-BR" b="1" dirty="0"/>
          </a:p>
          <a:p>
            <a:pPr lvl="0"/>
            <a:r>
              <a:rPr lang="pt-BR" b="1" dirty="0"/>
              <a:t>O quê </a:t>
            </a:r>
            <a:r>
              <a:rPr lang="pt-BR" dirty="0"/>
              <a:t>– Uma oportunidade é dada para que os integrantes da célula adorem a Deus com a apresentação de suas ofertas</a:t>
            </a:r>
            <a:r>
              <a:rPr lang="pt-BR" dirty="0" smtClean="0"/>
              <a:t>.</a:t>
            </a:r>
            <a:endParaRPr lang="pt-BR" dirty="0"/>
          </a:p>
        </p:txBody>
      </p:sp>
    </p:spTree>
    <p:extLst>
      <p:ext uri="{BB962C8B-B14F-4D97-AF65-F5344CB8AC3E}">
        <p14:creationId xmlns:p14="http://schemas.microsoft.com/office/powerpoint/2010/main" val="17602759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323528" y="615576"/>
            <a:ext cx="8568952" cy="2031325"/>
          </a:xfrm>
          <a:prstGeom prst="rect">
            <a:avLst/>
          </a:prstGeom>
        </p:spPr>
        <p:txBody>
          <a:bodyPr wrap="square">
            <a:spAutoFit/>
          </a:bodyPr>
          <a:lstStyle/>
          <a:p>
            <a:pPr lvl="0"/>
            <a:r>
              <a:rPr lang="pt-BR" b="1" dirty="0"/>
              <a:t>Propósitos</a:t>
            </a:r>
            <a:endParaRPr lang="pt-BR" dirty="0"/>
          </a:p>
          <a:p>
            <a:pPr marL="285750" lvl="0" indent="-285750">
              <a:buFont typeface="Arial" pitchFamily="34" charset="0"/>
              <a:buChar char="•"/>
            </a:pPr>
            <a:r>
              <a:rPr lang="pt-BR" dirty="0"/>
              <a:t>Ensinar a lei de semeadura e ceifa. O Caminho da prosperidade passa pela semeadura no reino de Deus.</a:t>
            </a:r>
          </a:p>
          <a:p>
            <a:pPr marL="285750" lvl="0" indent="-285750">
              <a:buFont typeface="Arial" pitchFamily="34" charset="0"/>
              <a:buChar char="•"/>
            </a:pPr>
            <a:r>
              <a:rPr lang="pt-BR" dirty="0"/>
              <a:t>Desenvolver a consciência de mordomia.</a:t>
            </a:r>
          </a:p>
          <a:p>
            <a:pPr marL="285750" lvl="0" indent="-285750">
              <a:buFont typeface="Arial" pitchFamily="34" charset="0"/>
              <a:buChar char="•"/>
            </a:pPr>
            <a:r>
              <a:rPr lang="pt-BR" dirty="0"/>
              <a:t>Ensinar a importância de cultuar a Deus com o nosso dinheiro.</a:t>
            </a:r>
          </a:p>
          <a:p>
            <a:pPr marL="285750" lvl="0" indent="-285750">
              <a:buFont typeface="Arial" pitchFamily="34" charset="0"/>
              <a:buChar char="•"/>
            </a:pPr>
            <a:r>
              <a:rPr lang="pt-BR" dirty="0"/>
              <a:t>Levar os discípulos a experimentar as </a:t>
            </a:r>
            <a:r>
              <a:rPr lang="pt-BR" dirty="0" smtClean="0"/>
              <a:t>bênçãos </a:t>
            </a:r>
            <a:r>
              <a:rPr lang="pt-BR" dirty="0"/>
              <a:t>advindas da fidelidade na entrega dos dízimos e ofertas.</a:t>
            </a:r>
          </a:p>
        </p:txBody>
      </p:sp>
      <p:sp>
        <p:nvSpPr>
          <p:cNvPr id="5" name="Retângulo 4"/>
          <p:cNvSpPr/>
          <p:nvPr/>
        </p:nvSpPr>
        <p:spPr>
          <a:xfrm>
            <a:off x="323528" y="2780928"/>
            <a:ext cx="8352928" cy="3693319"/>
          </a:xfrm>
          <a:prstGeom prst="rect">
            <a:avLst/>
          </a:prstGeom>
        </p:spPr>
        <p:txBody>
          <a:bodyPr wrap="square">
            <a:spAutoFit/>
          </a:bodyPr>
          <a:lstStyle/>
          <a:p>
            <a:pPr marL="285750" indent="-285750">
              <a:buFont typeface="Wingdings" pitchFamily="2" charset="2"/>
              <a:buChar char="ü"/>
            </a:pPr>
            <a:r>
              <a:rPr lang="pt-BR" b="1" dirty="0" smtClean="0"/>
              <a:t>INTERCESSÃO</a:t>
            </a:r>
          </a:p>
          <a:p>
            <a:pPr marL="285750" indent="-285750">
              <a:buFont typeface="Wingdings" pitchFamily="2" charset="2"/>
              <a:buChar char="ü"/>
            </a:pPr>
            <a:endParaRPr lang="pt-BR" b="1" dirty="0"/>
          </a:p>
          <a:p>
            <a:pPr lvl="0"/>
            <a:r>
              <a:rPr lang="pt-BR" b="1" dirty="0"/>
              <a:t>O quê </a:t>
            </a:r>
            <a:r>
              <a:rPr lang="pt-BR" dirty="0"/>
              <a:t>– Oração pelas necessidades uns dos outros e pela conversão.</a:t>
            </a:r>
          </a:p>
          <a:p>
            <a:pPr lvl="0"/>
            <a:r>
              <a:rPr lang="pt-BR" b="1" dirty="0"/>
              <a:t>Propósitos</a:t>
            </a:r>
            <a:endParaRPr lang="pt-BR" dirty="0"/>
          </a:p>
          <a:p>
            <a:pPr marL="285750" lvl="0" indent="-285750">
              <a:buFont typeface="Arial" pitchFamily="34" charset="0"/>
              <a:buChar char="•"/>
            </a:pPr>
            <a:r>
              <a:rPr lang="pt-BR" dirty="0"/>
              <a:t>Lançar mão do princípio da concordância para interceder pela conversão dos amigos e parentes dos membros da célula.</a:t>
            </a:r>
          </a:p>
          <a:p>
            <a:pPr marL="285750" lvl="0" indent="-285750">
              <a:buFont typeface="Arial" pitchFamily="34" charset="0"/>
              <a:buChar char="•"/>
            </a:pPr>
            <a:r>
              <a:rPr lang="pt-BR" dirty="0"/>
              <a:t>Orar pela pessoa que deveria ocupar a cadeira vazia e não se encontra presente.</a:t>
            </a:r>
          </a:p>
          <a:p>
            <a:pPr marL="285750" lvl="0" indent="-285750">
              <a:buFont typeface="Arial" pitchFamily="34" charset="0"/>
              <a:buChar char="•"/>
            </a:pPr>
            <a:r>
              <a:rPr lang="pt-BR" dirty="0"/>
              <a:t>Orar pelas necessidades dos membros da célula.</a:t>
            </a:r>
          </a:p>
          <a:p>
            <a:pPr marL="285750" lvl="0" indent="-285750">
              <a:buFont typeface="Arial" pitchFamily="34" charset="0"/>
              <a:buChar char="•"/>
            </a:pPr>
            <a:r>
              <a:rPr lang="pt-BR" dirty="0"/>
              <a:t>Orar pelo cumprimento  das metas da célula e da Igreja.</a:t>
            </a:r>
          </a:p>
          <a:p>
            <a:pPr marL="285750" lvl="0" indent="-285750">
              <a:buFont typeface="Arial" pitchFamily="34" charset="0"/>
              <a:buChar char="•"/>
            </a:pPr>
            <a:r>
              <a:rPr lang="pt-BR" dirty="0"/>
              <a:t>Orar pelos Pastores da Igreja e o cumprimento da Grande Comissão em nossa geração.</a:t>
            </a:r>
          </a:p>
          <a:p>
            <a:pPr marL="285750" lvl="0" indent="-285750">
              <a:buFont typeface="Arial" pitchFamily="34" charset="0"/>
              <a:buChar char="•"/>
            </a:pPr>
            <a:r>
              <a:rPr lang="pt-BR" dirty="0"/>
              <a:t>Oração pela paz de Jerusalém e a redenção de Israel.</a:t>
            </a:r>
          </a:p>
          <a:p>
            <a:pPr marL="285750" lvl="0" indent="-285750">
              <a:buFont typeface="Arial" pitchFamily="34" charset="0"/>
              <a:buChar char="•"/>
            </a:pPr>
            <a:r>
              <a:rPr lang="pt-BR" dirty="0"/>
              <a:t>Orar pelo regresso de Cristo.</a:t>
            </a:r>
          </a:p>
        </p:txBody>
      </p:sp>
    </p:spTree>
    <p:extLst>
      <p:ext uri="{BB962C8B-B14F-4D97-AF65-F5344CB8AC3E}">
        <p14:creationId xmlns:p14="http://schemas.microsoft.com/office/powerpoint/2010/main" val="38317109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2699792" y="581686"/>
            <a:ext cx="3986284" cy="461665"/>
          </a:xfrm>
          <a:prstGeom prst="rect">
            <a:avLst/>
          </a:prstGeom>
        </p:spPr>
        <p:txBody>
          <a:bodyPr wrap="none">
            <a:spAutoFit/>
          </a:bodyPr>
          <a:lstStyle/>
          <a:p>
            <a:r>
              <a:rPr lang="pt-BR" sz="2400" b="1" dirty="0"/>
              <a:t>Como formar o grupo de doze</a:t>
            </a:r>
            <a:endParaRPr lang="pt-BR" sz="2400" b="1" dirty="0"/>
          </a:p>
        </p:txBody>
      </p:sp>
      <p:sp>
        <p:nvSpPr>
          <p:cNvPr id="5" name="Retângulo 4"/>
          <p:cNvSpPr/>
          <p:nvPr/>
        </p:nvSpPr>
        <p:spPr>
          <a:xfrm>
            <a:off x="330068" y="1303893"/>
            <a:ext cx="8496944" cy="646331"/>
          </a:xfrm>
          <a:prstGeom prst="rect">
            <a:avLst/>
          </a:prstGeom>
        </p:spPr>
        <p:txBody>
          <a:bodyPr wrap="square">
            <a:spAutoFit/>
          </a:bodyPr>
          <a:lstStyle/>
          <a:p>
            <a:r>
              <a:rPr lang="pt-BR" dirty="0"/>
              <a:t>Vamos fazer uma alegoria: Jacó como líder de célula com seus doze, a partir dos quais a promessa de multiplicação (Gn. 12:2) se dará.</a:t>
            </a:r>
          </a:p>
        </p:txBody>
      </p:sp>
      <p:sp>
        <p:nvSpPr>
          <p:cNvPr id="10" name="CaixaDeTexto 9"/>
          <p:cNvSpPr txBox="1"/>
          <p:nvPr/>
        </p:nvSpPr>
        <p:spPr>
          <a:xfrm>
            <a:off x="330068" y="2088724"/>
            <a:ext cx="8136904" cy="923330"/>
          </a:xfrm>
          <a:prstGeom prst="rect">
            <a:avLst/>
          </a:prstGeom>
          <a:noFill/>
        </p:spPr>
        <p:txBody>
          <a:bodyPr wrap="square" rtlCol="0">
            <a:spAutoFit/>
          </a:bodyPr>
          <a:lstStyle/>
          <a:p>
            <a:pPr marL="285750" indent="-285750">
              <a:buFont typeface="Arial" pitchFamily="34" charset="0"/>
              <a:buChar char="•"/>
            </a:pPr>
            <a:r>
              <a:rPr lang="pt-BR" dirty="0"/>
              <a:t> Quando alguém dá início à sua célula embrionária, unindo-se a mais duas pessoas a fim de fazerem a oração de três por 30 dias, ele a vê como o lugar onde seus doze líderes, em cujas vidas ele se reproduzirá, surjam.</a:t>
            </a:r>
            <a:endParaRPr lang="pt-BR" dirty="0"/>
          </a:p>
        </p:txBody>
      </p:sp>
      <p:sp>
        <p:nvSpPr>
          <p:cNvPr id="15" name="Retângulo 14"/>
          <p:cNvSpPr/>
          <p:nvPr/>
        </p:nvSpPr>
        <p:spPr>
          <a:xfrm>
            <a:off x="413792" y="3212976"/>
            <a:ext cx="8190656" cy="2031325"/>
          </a:xfrm>
          <a:prstGeom prst="rect">
            <a:avLst/>
          </a:prstGeom>
        </p:spPr>
        <p:txBody>
          <a:bodyPr wrap="square">
            <a:spAutoFit/>
          </a:bodyPr>
          <a:lstStyle/>
          <a:p>
            <a:r>
              <a:rPr lang="pt-BR" b="1" dirty="0"/>
              <a:t>Exemplo do processo:</a:t>
            </a:r>
          </a:p>
          <a:p>
            <a:pPr marL="285750" indent="-285750">
              <a:buFont typeface="Wingdings" pitchFamily="2" charset="2"/>
              <a:buChar char="ü"/>
            </a:pPr>
            <a:r>
              <a:rPr lang="pt-BR" b="1" dirty="0"/>
              <a:t>Janeiro</a:t>
            </a:r>
            <a:r>
              <a:rPr lang="pt-BR" dirty="0"/>
              <a:t> – Oração de três – 30 dias</a:t>
            </a:r>
          </a:p>
          <a:p>
            <a:pPr marL="285750" indent="-285750">
              <a:buFont typeface="Wingdings" pitchFamily="2" charset="2"/>
              <a:buChar char="ü"/>
            </a:pPr>
            <a:r>
              <a:rPr lang="pt-BR" b="1" dirty="0"/>
              <a:t>Fevereiro</a:t>
            </a:r>
          </a:p>
          <a:p>
            <a:pPr marL="285750" lvl="0" indent="-285750">
              <a:buFont typeface="Arial" pitchFamily="34" charset="0"/>
              <a:buChar char="•"/>
            </a:pPr>
            <a:r>
              <a:rPr lang="pt-BR" dirty="0"/>
              <a:t>Primeira semana – Contatos com as nove pessoas por quem se orou</a:t>
            </a:r>
          </a:p>
          <a:p>
            <a:pPr marL="285750" lvl="0" indent="-285750">
              <a:buFont typeface="Arial" pitchFamily="34" charset="0"/>
              <a:buChar char="•"/>
            </a:pPr>
            <a:r>
              <a:rPr lang="pt-BR" dirty="0"/>
              <a:t>Segunda semana – Apresentação do seu testemunho e plano de salvação aos seus amigos, convidando-os para a reunião das células</a:t>
            </a:r>
            <a:r>
              <a:rPr lang="pt-BR" dirty="0" smtClean="0"/>
              <a:t>.</a:t>
            </a:r>
          </a:p>
          <a:p>
            <a:pPr lvl="0"/>
            <a:endParaRPr lang="pt-BR" dirty="0"/>
          </a:p>
        </p:txBody>
      </p:sp>
    </p:spTree>
    <p:extLst>
      <p:ext uri="{BB962C8B-B14F-4D97-AF65-F5344CB8AC3E}">
        <p14:creationId xmlns:p14="http://schemas.microsoft.com/office/powerpoint/2010/main" val="5252882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251520" y="692696"/>
            <a:ext cx="8424936" cy="2585323"/>
          </a:xfrm>
          <a:prstGeom prst="rect">
            <a:avLst/>
          </a:prstGeom>
        </p:spPr>
        <p:txBody>
          <a:bodyPr wrap="square">
            <a:spAutoFit/>
          </a:bodyPr>
          <a:lstStyle/>
          <a:p>
            <a:pPr marL="285750" indent="-285750" algn="just">
              <a:buFont typeface="Arial" pitchFamily="34" charset="0"/>
              <a:buChar char="•"/>
            </a:pPr>
            <a:r>
              <a:rPr lang="pt-BR" dirty="0"/>
              <a:t>Terceira semana – Início das reuniões da célula com ministração da palavra. Se os três primeiros integrantes são bom ganhadores de alma, a célula começará a crescer. O alvo é ganhar um novo por semana. Não importa, porém, quantas pessoas haja nessa célula, a visão do líder é gerar seus doze “filhos”, que darão início ao processo de multiplicação. Por esta razão ele traz a si o mais destacado e investe nele. Sua visão não é simplesmente que sua célula se multiplique, mas que os líderes se multipliquem e, consequentemente, virão as células. Portanto as metas serão feitas tendo-se em vista a multiplicação de líderes. Imaginemos que os nove por quem se orou vieram para a célula. O quadro agora é:</a:t>
            </a:r>
            <a:endParaRPr lang="pt-BR" dirty="0"/>
          </a:p>
        </p:txBody>
      </p:sp>
      <p:sp>
        <p:nvSpPr>
          <p:cNvPr id="8" name="CaixaDeTexto 7"/>
          <p:cNvSpPr txBox="1"/>
          <p:nvPr/>
        </p:nvSpPr>
        <p:spPr>
          <a:xfrm>
            <a:off x="251520" y="3501008"/>
            <a:ext cx="8424936" cy="2862322"/>
          </a:xfrm>
          <a:prstGeom prst="rect">
            <a:avLst/>
          </a:prstGeom>
          <a:noFill/>
        </p:spPr>
        <p:txBody>
          <a:bodyPr wrap="square" rtlCol="0">
            <a:spAutoFit/>
          </a:bodyPr>
          <a:lstStyle/>
          <a:p>
            <a:pPr marL="285750" lvl="0" indent="-285750" algn="just">
              <a:buFont typeface="Arial" pitchFamily="34" charset="0"/>
              <a:buChar char="•"/>
            </a:pPr>
            <a:r>
              <a:rPr lang="pt-BR" dirty="0"/>
              <a:t>Quarta semana – Os dois iniciais      certamente a este altura já passaram pelo </a:t>
            </a:r>
            <a:r>
              <a:rPr lang="pt-BR" dirty="0" err="1"/>
              <a:t>Pré</a:t>
            </a:r>
            <a:r>
              <a:rPr lang="pt-BR" dirty="0"/>
              <a:t>-Encontro e Encontro. Poderão estar concluindo o Pós-Encontro ou até estar ingressando na Escola de Líderes. Imaginemos a trajetória dos dois, tomando-os daqui</a:t>
            </a:r>
            <a:r>
              <a:rPr lang="pt-BR" dirty="0" smtClean="0"/>
              <a:t>.</a:t>
            </a:r>
          </a:p>
          <a:p>
            <a:pPr marL="285750" lvl="0" indent="-285750" algn="just">
              <a:buFont typeface="Arial" pitchFamily="34" charset="0"/>
              <a:buChar char="•"/>
            </a:pPr>
            <a:endParaRPr lang="pt-BR" dirty="0" smtClean="0"/>
          </a:p>
          <a:p>
            <a:pPr marL="285750" lvl="0" indent="-285750" algn="just">
              <a:buFont typeface="Arial" pitchFamily="34" charset="0"/>
              <a:buChar char="•"/>
            </a:pPr>
            <a:r>
              <a:rPr lang="pt-BR" dirty="0"/>
              <a:t>No fim de maio deverão ter terminado o primeiro nível da Escola de Líderes.</a:t>
            </a:r>
          </a:p>
          <a:p>
            <a:pPr marL="285750" lvl="0" indent="-285750" algn="just">
              <a:buFont typeface="Arial" pitchFamily="34" charset="0"/>
              <a:buChar char="•"/>
            </a:pPr>
            <a:r>
              <a:rPr lang="pt-BR" dirty="0"/>
              <a:t>Em junho dão início ao segundo nível da Escola de e participam do Reencontro, condição para dar início à sua célula embrião.</a:t>
            </a:r>
          </a:p>
          <a:p>
            <a:pPr marL="285750" lvl="0" indent="-285750" algn="just">
              <a:buFont typeface="Arial" pitchFamily="34" charset="0"/>
              <a:buChar char="•"/>
            </a:pPr>
            <a:endParaRPr lang="pt-BR" dirty="0"/>
          </a:p>
          <a:p>
            <a:endParaRPr lang="pt-BR" dirty="0"/>
          </a:p>
        </p:txBody>
      </p:sp>
    </p:spTree>
    <p:extLst>
      <p:ext uri="{BB962C8B-B14F-4D97-AF65-F5344CB8AC3E}">
        <p14:creationId xmlns:p14="http://schemas.microsoft.com/office/powerpoint/2010/main" val="32959719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407546" y="773487"/>
            <a:ext cx="8352928" cy="646331"/>
          </a:xfrm>
          <a:prstGeom prst="rect">
            <a:avLst/>
          </a:prstGeom>
        </p:spPr>
        <p:txBody>
          <a:bodyPr wrap="square">
            <a:spAutoFit/>
          </a:bodyPr>
          <a:lstStyle/>
          <a:p>
            <a:pPr marL="285750" indent="-285750">
              <a:buFont typeface="Wingdings" pitchFamily="2" charset="2"/>
              <a:buChar char="ü"/>
            </a:pPr>
            <a:r>
              <a:rPr lang="pt-BR" b="1" dirty="0"/>
              <a:t>Junho </a:t>
            </a:r>
            <a:r>
              <a:rPr lang="pt-BR" dirty="0"/>
              <a:t>– A esta altura, muitas outras pessoas já foram trazidas à célula, quer pelos três originais ou pelos primeiros que eles ganharam.</a:t>
            </a:r>
            <a:endParaRPr lang="pt-BR" b="1" dirty="0"/>
          </a:p>
        </p:txBody>
      </p:sp>
      <p:sp>
        <p:nvSpPr>
          <p:cNvPr id="8" name="CaixaDeTexto 7"/>
          <p:cNvSpPr txBox="1"/>
          <p:nvPr/>
        </p:nvSpPr>
        <p:spPr>
          <a:xfrm>
            <a:off x="407546" y="1669796"/>
            <a:ext cx="7908870" cy="1200329"/>
          </a:xfrm>
          <a:prstGeom prst="rect">
            <a:avLst/>
          </a:prstGeom>
          <a:noFill/>
        </p:spPr>
        <p:txBody>
          <a:bodyPr wrap="square" rtlCol="0">
            <a:spAutoFit/>
          </a:bodyPr>
          <a:lstStyle/>
          <a:p>
            <a:pPr marL="285750" lvl="0" indent="-285750">
              <a:buFont typeface="Arial" pitchFamily="34" charset="0"/>
              <a:buChar char="•"/>
            </a:pPr>
            <a:r>
              <a:rPr lang="pt-BR" dirty="0"/>
              <a:t>Última semana – Os dois    darão início às suas células de oração, cada um a sua, levando consigo os discípulos que eles ganharam. Continuam na Escola de Líderes e bebendo da célula mãe.</a:t>
            </a:r>
          </a:p>
          <a:p>
            <a:endParaRPr lang="pt-BR" dirty="0"/>
          </a:p>
        </p:txBody>
      </p:sp>
      <p:sp>
        <p:nvSpPr>
          <p:cNvPr id="9" name="Retângulo 8"/>
          <p:cNvSpPr/>
          <p:nvPr/>
        </p:nvSpPr>
        <p:spPr>
          <a:xfrm>
            <a:off x="827584" y="2870125"/>
            <a:ext cx="2363147" cy="369332"/>
          </a:xfrm>
          <a:prstGeom prst="rect">
            <a:avLst/>
          </a:prstGeom>
        </p:spPr>
        <p:txBody>
          <a:bodyPr wrap="none">
            <a:spAutoFit/>
          </a:bodyPr>
          <a:lstStyle/>
          <a:p>
            <a:r>
              <a:rPr lang="pt-BR" b="1" dirty="0"/>
              <a:t>FORMAÇÃO DOS DOZE</a:t>
            </a:r>
          </a:p>
        </p:txBody>
      </p:sp>
      <p:sp>
        <p:nvSpPr>
          <p:cNvPr id="14" name="CaixaDeTexto 13"/>
          <p:cNvSpPr txBox="1"/>
          <p:nvPr/>
        </p:nvSpPr>
        <p:spPr>
          <a:xfrm>
            <a:off x="407546" y="3239457"/>
            <a:ext cx="8052886" cy="3139321"/>
          </a:xfrm>
          <a:prstGeom prst="rect">
            <a:avLst/>
          </a:prstGeom>
          <a:noFill/>
        </p:spPr>
        <p:txBody>
          <a:bodyPr wrap="square" rtlCol="0">
            <a:spAutoFit/>
          </a:bodyPr>
          <a:lstStyle/>
          <a:p>
            <a:pPr marL="285750" lvl="0" indent="-285750" algn="just">
              <a:buFont typeface="Arial" pitchFamily="34" charset="0"/>
              <a:buChar char="•"/>
            </a:pPr>
            <a:r>
              <a:rPr lang="pt-BR" dirty="0"/>
              <a:t>O líder da célula    libera os dois       libera os dois     para o início  de suas células, deixando-os levar consigo os que ele ganhou</a:t>
            </a:r>
            <a:r>
              <a:rPr lang="pt-BR" dirty="0" smtClean="0"/>
              <a:t>.</a:t>
            </a:r>
          </a:p>
          <a:p>
            <a:pPr marL="285750" indent="-285750" algn="just">
              <a:buFont typeface="Arial" pitchFamily="34" charset="0"/>
              <a:buChar char="•"/>
            </a:pPr>
            <a:r>
              <a:rPr lang="pt-BR" dirty="0"/>
              <a:t>O líder passa a trabalhar com os dois em um novo nível. Dá início ao seu grupo de doze. Reúne-se com ele à parte, supervisiona suas células e prossegue o discipulado contínuo com eles.</a:t>
            </a:r>
          </a:p>
          <a:p>
            <a:pPr marL="285750" indent="-285750" algn="just">
              <a:buFont typeface="Arial" pitchFamily="34" charset="0"/>
              <a:buChar char="•"/>
            </a:pPr>
            <a:r>
              <a:rPr lang="pt-BR" dirty="0"/>
              <a:t>O líder    tem agora dois dos seus doze. Vão juntos orar para que Deus levante os outros que comporão o grupo dos doze.</a:t>
            </a:r>
          </a:p>
          <a:p>
            <a:pPr marL="285750" indent="-285750" algn="just">
              <a:buFont typeface="Arial" pitchFamily="34" charset="0"/>
              <a:buChar char="•"/>
            </a:pPr>
            <a:r>
              <a:rPr lang="pt-BR" dirty="0"/>
              <a:t>A esta altura o líder    mantém duas reuniões: Uma com os seus “doze”       (mesmo que hoje sejam apenas dois) e outra com sua célula.</a:t>
            </a:r>
          </a:p>
          <a:p>
            <a:pPr marL="285750" lvl="0" indent="-285750" algn="just">
              <a:buFont typeface="Arial" pitchFamily="34" charset="0"/>
              <a:buChar char="•"/>
            </a:pPr>
            <a:endParaRPr lang="pt-BR" dirty="0"/>
          </a:p>
          <a:p>
            <a:endParaRPr lang="pt-BR" dirty="0"/>
          </a:p>
        </p:txBody>
      </p:sp>
    </p:spTree>
    <p:extLst>
      <p:ext uri="{BB962C8B-B14F-4D97-AF65-F5344CB8AC3E}">
        <p14:creationId xmlns:p14="http://schemas.microsoft.com/office/powerpoint/2010/main" val="3417813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539552" y="420119"/>
            <a:ext cx="3642408" cy="511325"/>
          </a:xfrm>
          <a:prstGeom prst="roundRect">
            <a:avLst>
              <a:gd name="adj" fmla="val 14251"/>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pt-BR" sz="2800" dirty="0" smtClean="0">
                <a:latin typeface="Corbel" pitchFamily="34" charset="0"/>
              </a:rPr>
              <a:t>    Ganhar</a:t>
            </a:r>
            <a:endParaRPr lang="pt-BR" sz="2800" dirty="0">
              <a:latin typeface="Corbel" pitchFamily="34" charset="0"/>
            </a:endParaRPr>
          </a:p>
        </p:txBody>
      </p:sp>
      <p:sp>
        <p:nvSpPr>
          <p:cNvPr id="4" name="Retângulo com Único Canto Aparado e Arredondado 3"/>
          <p:cNvSpPr/>
          <p:nvPr/>
        </p:nvSpPr>
        <p:spPr>
          <a:xfrm rot="10800000" flipH="1">
            <a:off x="539552" y="429424"/>
            <a:ext cx="7920880" cy="5951903"/>
          </a:xfrm>
          <a:prstGeom prst="snip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pt-BR"/>
          </a:p>
        </p:txBody>
      </p:sp>
      <p:sp>
        <p:nvSpPr>
          <p:cNvPr id="5" name="Retângulo 4"/>
          <p:cNvSpPr/>
          <p:nvPr/>
        </p:nvSpPr>
        <p:spPr>
          <a:xfrm>
            <a:off x="517313" y="1124744"/>
            <a:ext cx="7920880" cy="923330"/>
          </a:xfrm>
          <a:prstGeom prst="rect">
            <a:avLst/>
          </a:prstGeom>
        </p:spPr>
        <p:txBody>
          <a:bodyPr wrap="square">
            <a:spAutoFit/>
          </a:bodyPr>
          <a:lstStyle/>
          <a:p>
            <a:pPr algn="ctr"/>
            <a:r>
              <a:rPr lang="pt-BR" dirty="0"/>
              <a:t>Este primeiro degrau é o ponto de partida em todos os sentidos. Evangelizar visa a salvação, ganhar vidas, ganhar almas para Jesus. Vejamos alguns textos que trazem em si este princípio:</a:t>
            </a:r>
          </a:p>
        </p:txBody>
      </p:sp>
      <p:sp>
        <p:nvSpPr>
          <p:cNvPr id="6" name="Retângulo 5"/>
          <p:cNvSpPr/>
          <p:nvPr/>
        </p:nvSpPr>
        <p:spPr>
          <a:xfrm>
            <a:off x="539551" y="2204864"/>
            <a:ext cx="7898641" cy="646331"/>
          </a:xfrm>
          <a:prstGeom prst="rect">
            <a:avLst/>
          </a:prstGeom>
        </p:spPr>
        <p:txBody>
          <a:bodyPr wrap="square">
            <a:spAutoFit/>
          </a:bodyPr>
          <a:lstStyle/>
          <a:p>
            <a:r>
              <a:rPr lang="pt-BR" b="1" dirty="0"/>
              <a:t>Quem é sábio</a:t>
            </a:r>
            <a:r>
              <a:rPr lang="pt-BR" dirty="0"/>
              <a:t> – “O fruto do justo é a árvore da vida e o que ganha almas sábio é” </a:t>
            </a:r>
          </a:p>
          <a:p>
            <a:r>
              <a:rPr lang="pt-BR" dirty="0"/>
              <a:t>(Prov. 11:30).</a:t>
            </a:r>
          </a:p>
        </p:txBody>
      </p:sp>
      <p:sp>
        <p:nvSpPr>
          <p:cNvPr id="7" name="Retângulo 6"/>
          <p:cNvSpPr/>
          <p:nvPr/>
        </p:nvSpPr>
        <p:spPr>
          <a:xfrm>
            <a:off x="539552" y="2851195"/>
            <a:ext cx="7898640" cy="1200329"/>
          </a:xfrm>
          <a:prstGeom prst="rect">
            <a:avLst/>
          </a:prstGeom>
        </p:spPr>
        <p:txBody>
          <a:bodyPr wrap="square">
            <a:spAutoFit/>
          </a:bodyPr>
          <a:lstStyle/>
          <a:p>
            <a:r>
              <a:rPr lang="pt-BR" b="1" dirty="0"/>
              <a:t>Quem é libertador</a:t>
            </a:r>
            <a:r>
              <a:rPr lang="pt-BR" dirty="0"/>
              <a:t> – “Meus irmãos, se alguém dentre vós se desviar da verdade e alguém o converter, sabei que aquele que fizer converter um pecador do erro do seu caminho salvará da morte uma alma, e cobrirá uma multidão de pecados” </a:t>
            </a:r>
            <a:endParaRPr lang="pt-BR" dirty="0" smtClean="0"/>
          </a:p>
          <a:p>
            <a:r>
              <a:rPr lang="pt-BR" dirty="0" smtClean="0"/>
              <a:t>(</a:t>
            </a:r>
            <a:r>
              <a:rPr lang="pt-BR" dirty="0" err="1"/>
              <a:t>Tg</a:t>
            </a:r>
            <a:r>
              <a:rPr lang="pt-BR" dirty="0"/>
              <a:t>. 5:19,20).</a:t>
            </a:r>
          </a:p>
        </p:txBody>
      </p:sp>
      <p:sp>
        <p:nvSpPr>
          <p:cNvPr id="8" name="Retângulo 7"/>
          <p:cNvSpPr/>
          <p:nvPr/>
        </p:nvSpPr>
        <p:spPr>
          <a:xfrm>
            <a:off x="554296" y="4029165"/>
            <a:ext cx="7906135" cy="923330"/>
          </a:xfrm>
          <a:prstGeom prst="rect">
            <a:avLst/>
          </a:prstGeom>
        </p:spPr>
        <p:txBody>
          <a:bodyPr wrap="square">
            <a:spAutoFit/>
          </a:bodyPr>
          <a:lstStyle/>
          <a:p>
            <a:r>
              <a:rPr lang="pt-BR" b="1" dirty="0"/>
              <a:t>Quem é o proprietário das almas – </a:t>
            </a:r>
            <a:r>
              <a:rPr lang="pt-BR" dirty="0"/>
              <a:t>“Eis que todas as almas são minhas; como o é a alma do pai, assim também a alma do filho é minha: a alma que pecar, essa morrerá” (</a:t>
            </a:r>
            <a:r>
              <a:rPr lang="pt-BR" dirty="0" err="1"/>
              <a:t>Ez</a:t>
            </a:r>
            <a:r>
              <a:rPr lang="pt-BR" dirty="0"/>
              <a:t>. 18:4).</a:t>
            </a:r>
          </a:p>
        </p:txBody>
      </p:sp>
      <p:sp>
        <p:nvSpPr>
          <p:cNvPr id="9" name="Retângulo 8"/>
          <p:cNvSpPr/>
          <p:nvPr/>
        </p:nvSpPr>
        <p:spPr>
          <a:xfrm>
            <a:off x="571242" y="4953942"/>
            <a:ext cx="7889190" cy="923330"/>
          </a:xfrm>
          <a:prstGeom prst="rect">
            <a:avLst/>
          </a:prstGeom>
        </p:spPr>
        <p:txBody>
          <a:bodyPr wrap="square">
            <a:spAutoFit/>
          </a:bodyPr>
          <a:lstStyle/>
          <a:p>
            <a:r>
              <a:rPr lang="pt-BR" b="1" dirty="0"/>
              <a:t>Qual a função sacerdotal - </a:t>
            </a:r>
            <a:r>
              <a:rPr lang="pt-BR" dirty="0"/>
              <a:t> Mas vós sois a geração eleita, o sacerdócio real, a nação santa, o povo adquirido, para que </a:t>
            </a:r>
            <a:r>
              <a:rPr lang="pt-BR" b="1" dirty="0"/>
              <a:t>anuncieis as grandezas</a:t>
            </a:r>
            <a:r>
              <a:rPr lang="pt-BR" dirty="0"/>
              <a:t> daquele que vos chamou das trevas para a sua maravilhosa luz (I Pe. 2:9).</a:t>
            </a:r>
          </a:p>
        </p:txBody>
      </p:sp>
    </p:spTree>
    <p:extLst>
      <p:ext uri="{BB962C8B-B14F-4D97-AF65-F5344CB8AC3E}">
        <p14:creationId xmlns:p14="http://schemas.microsoft.com/office/powerpoint/2010/main" val="12152249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746563" y="727844"/>
            <a:ext cx="2539350" cy="369332"/>
          </a:xfrm>
          <a:prstGeom prst="rect">
            <a:avLst/>
          </a:prstGeom>
        </p:spPr>
        <p:txBody>
          <a:bodyPr wrap="none">
            <a:spAutoFit/>
          </a:bodyPr>
          <a:lstStyle/>
          <a:p>
            <a:r>
              <a:rPr lang="pt-BR" b="1" dirty="0"/>
              <a:t>VOLTANDO A FEVEREIRO</a:t>
            </a:r>
          </a:p>
        </p:txBody>
      </p:sp>
      <p:sp>
        <p:nvSpPr>
          <p:cNvPr id="15" name="CaixaDeTexto 14"/>
          <p:cNvSpPr txBox="1"/>
          <p:nvPr/>
        </p:nvSpPr>
        <p:spPr>
          <a:xfrm>
            <a:off x="323528" y="1340768"/>
            <a:ext cx="8496944" cy="4801314"/>
          </a:xfrm>
          <a:prstGeom prst="rect">
            <a:avLst/>
          </a:prstGeom>
          <a:noFill/>
        </p:spPr>
        <p:txBody>
          <a:bodyPr wrap="square" rtlCol="0">
            <a:spAutoFit/>
          </a:bodyPr>
          <a:lstStyle/>
          <a:p>
            <a:pPr marL="285750" indent="-285750">
              <a:buFont typeface="Arial" pitchFamily="34" charset="0"/>
              <a:buChar char="•"/>
            </a:pPr>
            <a:r>
              <a:rPr lang="pt-BR" dirty="0"/>
              <a:t>Pensemos agora nos primeiros </a:t>
            </a:r>
            <a:r>
              <a:rPr lang="pt-BR" dirty="0" smtClean="0"/>
              <a:t>ganhos. </a:t>
            </a:r>
            <a:r>
              <a:rPr lang="pt-BR" dirty="0"/>
              <a:t>Certamente que este número vai crescer, porque os três da célula embrião continuam </a:t>
            </a:r>
            <a:r>
              <a:rPr lang="pt-BR" dirty="0" smtClean="0"/>
              <a:t>ganhando </a:t>
            </a:r>
            <a:r>
              <a:rPr lang="pt-BR" dirty="0"/>
              <a:t>pessoas. Estes mesmos vão fazer outros, </a:t>
            </a:r>
            <a:r>
              <a:rPr lang="pt-BR" dirty="0" smtClean="0"/>
              <a:t>de </a:t>
            </a:r>
            <a:r>
              <a:rPr lang="pt-BR" dirty="0"/>
              <a:t>modo que quando </a:t>
            </a:r>
            <a:r>
              <a:rPr lang="pt-BR" dirty="0" smtClean="0"/>
              <a:t> </a:t>
            </a:r>
            <a:r>
              <a:rPr lang="pt-BR" dirty="0"/>
              <a:t>os primeiros  </a:t>
            </a:r>
            <a:r>
              <a:rPr lang="pt-BR" dirty="0" smtClean="0"/>
              <a:t>2  </a:t>
            </a:r>
            <a:r>
              <a:rPr lang="pt-BR" dirty="0"/>
              <a:t>saírem com os seus, já haverá mais </a:t>
            </a:r>
            <a:r>
              <a:rPr lang="pt-BR" dirty="0" smtClean="0"/>
              <a:t>outros.</a:t>
            </a:r>
          </a:p>
          <a:p>
            <a:pPr marL="285750" lvl="0" indent="-285750">
              <a:buFont typeface="Arial" pitchFamily="34" charset="0"/>
              <a:buChar char="•"/>
            </a:pPr>
            <a:r>
              <a:rPr lang="pt-BR" dirty="0"/>
              <a:t>A consolidação dos novos começa imediatamente. Devem dar início na semana seguinte à decisão, ao </a:t>
            </a:r>
            <a:r>
              <a:rPr lang="pt-BR" dirty="0" err="1"/>
              <a:t>Pré</a:t>
            </a:r>
            <a:r>
              <a:rPr lang="pt-BR" dirty="0"/>
              <a:t>-Encontro de quatro semanas, preparatórios para o encontro.</a:t>
            </a:r>
          </a:p>
          <a:p>
            <a:pPr marL="285750" lvl="0" indent="-285750">
              <a:buFont typeface="Arial" pitchFamily="34" charset="0"/>
              <a:buChar char="•"/>
            </a:pPr>
            <a:r>
              <a:rPr lang="pt-BR" dirty="0"/>
              <a:t>O mais tardar, na primeira semana de abril estarão fazendo o Encontro e logo a seguir o Pós-Encontro. Este dura hoje cerca de três meses (10 lições). Deverá ter terminado, portanto, por volta de fim de junho, princípio de julho.</a:t>
            </a:r>
          </a:p>
          <a:p>
            <a:pPr marL="285750" lvl="0" indent="-285750">
              <a:buFont typeface="Arial" pitchFamily="34" charset="0"/>
              <a:buChar char="•"/>
            </a:pPr>
            <a:r>
              <a:rPr lang="pt-BR" dirty="0"/>
              <a:t>Caso haja uma turma de Escola de Líderes começando quando ele ainda esteja nesta fase, poderá entrar no primeiro nível e continuar com seu Pós-Encontro.</a:t>
            </a:r>
          </a:p>
          <a:p>
            <a:pPr marL="285750" lvl="0" indent="-285750">
              <a:buFont typeface="Arial" pitchFamily="34" charset="0"/>
              <a:buChar char="•"/>
            </a:pPr>
            <a:r>
              <a:rPr lang="pt-BR" dirty="0"/>
              <a:t>Imaginemos que o grupo entrou na Escola de Líderes em julho. Concluirá o primeiro nível no fim de setembro e a partir de outubro fará seu Reencontro, estando habilitado a dar início à sua célula embrião (oração de três), vamos dizer no final de outubro ou princípio de novembro.</a:t>
            </a:r>
          </a:p>
          <a:p>
            <a:pPr marL="285750" indent="-285750">
              <a:buFont typeface="Arial" pitchFamily="34" charset="0"/>
              <a:buChar char="•"/>
            </a:pPr>
            <a:endParaRPr lang="pt-BR" dirty="0"/>
          </a:p>
        </p:txBody>
      </p:sp>
    </p:spTree>
    <p:extLst>
      <p:ext uri="{BB962C8B-B14F-4D97-AF65-F5344CB8AC3E}">
        <p14:creationId xmlns:p14="http://schemas.microsoft.com/office/powerpoint/2010/main" val="31156553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5"/>
          <p:cNvSpPr txBox="1"/>
          <p:nvPr/>
        </p:nvSpPr>
        <p:spPr>
          <a:xfrm>
            <a:off x="611560" y="1052736"/>
            <a:ext cx="7992888" cy="2308324"/>
          </a:xfrm>
          <a:prstGeom prst="rect">
            <a:avLst/>
          </a:prstGeom>
          <a:noFill/>
        </p:spPr>
        <p:txBody>
          <a:bodyPr wrap="square" rtlCol="0">
            <a:spAutoFit/>
          </a:bodyPr>
          <a:lstStyle/>
          <a:p>
            <a:pPr marL="285750" indent="-285750" algn="just">
              <a:buFont typeface="Arial" pitchFamily="34" charset="0"/>
              <a:buChar char="•"/>
            </a:pPr>
            <a:r>
              <a:rPr lang="pt-BR" dirty="0"/>
              <a:t>Se todos estiverem juntos (estou imaginando uma célula milagre), mais nove células estarão saindo da célula mãe e nosso líder felizardo  já será pai de onze filhos</a:t>
            </a:r>
            <a:r>
              <a:rPr lang="pt-BR" dirty="0" smtClean="0"/>
              <a:t>.</a:t>
            </a:r>
          </a:p>
          <a:p>
            <a:pPr marL="285750" lvl="0" indent="-285750" algn="just">
              <a:buFont typeface="Arial" pitchFamily="34" charset="0"/>
              <a:buChar char="•"/>
            </a:pPr>
            <a:r>
              <a:rPr lang="pt-BR" dirty="0"/>
              <a:t>Como logo em fevereiro outros poderão ser ganhos pelos três primeiros e seus discípulos, a possibilidade de outros do grupo                  só é esperado, podendo, portanto, haver outros mais novos qualificados para a multiplicação das células por volta do mesmo período ou depois.</a:t>
            </a:r>
          </a:p>
          <a:p>
            <a:pPr marL="285750" indent="-285750">
              <a:buFont typeface="Arial" pitchFamily="34" charset="0"/>
              <a:buChar char="•"/>
            </a:pPr>
            <a:r>
              <a:rPr lang="pt-BR" dirty="0" smtClean="0"/>
              <a:t> </a:t>
            </a:r>
            <a:endParaRPr lang="pt-BR" dirty="0"/>
          </a:p>
        </p:txBody>
      </p:sp>
      <p:sp>
        <p:nvSpPr>
          <p:cNvPr id="7" name="Retângulo 6"/>
          <p:cNvSpPr/>
          <p:nvPr/>
        </p:nvSpPr>
        <p:spPr>
          <a:xfrm>
            <a:off x="899592" y="3613666"/>
            <a:ext cx="979692" cy="369332"/>
          </a:xfrm>
          <a:prstGeom prst="rect">
            <a:avLst/>
          </a:prstGeom>
        </p:spPr>
        <p:txBody>
          <a:bodyPr wrap="none">
            <a:spAutoFit/>
          </a:bodyPr>
          <a:lstStyle/>
          <a:p>
            <a:pPr marL="285750" indent="-285750">
              <a:buFont typeface="Wingdings" pitchFamily="2" charset="2"/>
              <a:buChar char="ü"/>
            </a:pPr>
            <a:r>
              <a:rPr lang="pt-BR" b="1" dirty="0"/>
              <a:t>ALVO</a:t>
            </a:r>
          </a:p>
        </p:txBody>
      </p:sp>
      <p:sp>
        <p:nvSpPr>
          <p:cNvPr id="8" name="Retângulo 7"/>
          <p:cNvSpPr/>
          <p:nvPr/>
        </p:nvSpPr>
        <p:spPr>
          <a:xfrm>
            <a:off x="755576" y="3997129"/>
            <a:ext cx="7848872" cy="1477328"/>
          </a:xfrm>
          <a:prstGeom prst="rect">
            <a:avLst/>
          </a:prstGeom>
        </p:spPr>
        <p:txBody>
          <a:bodyPr wrap="square">
            <a:spAutoFit/>
          </a:bodyPr>
          <a:lstStyle/>
          <a:p>
            <a:pPr algn="just"/>
            <a:r>
              <a:rPr lang="pt-BR" dirty="0"/>
              <a:t>Que a célula, em um ano se multiplique em doze, o que equivale dizer, ter doze líderes sendo gerados dentro dela.</a:t>
            </a:r>
          </a:p>
          <a:p>
            <a:pPr algn="just"/>
            <a:r>
              <a:rPr lang="pt-BR" dirty="0"/>
              <a:t>	Para que isto aconteça é provável que uma média de 50 pessoas passem pela célula mãe. Um líder pode ter mais que uma célula, mas o ideal é dedicar-se a apenas uma. È preferível ter uma </a:t>
            </a:r>
            <a:r>
              <a:rPr lang="pt-BR" dirty="0" err="1"/>
              <a:t>macro-célula</a:t>
            </a:r>
            <a:r>
              <a:rPr lang="pt-BR" dirty="0"/>
              <a:t> do que várias pequenas.</a:t>
            </a:r>
          </a:p>
        </p:txBody>
      </p:sp>
    </p:spTree>
    <p:extLst>
      <p:ext uri="{BB962C8B-B14F-4D97-AF65-F5344CB8AC3E}">
        <p14:creationId xmlns:p14="http://schemas.microsoft.com/office/powerpoint/2010/main" val="35677764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416287" y="999312"/>
            <a:ext cx="8352928" cy="369332"/>
          </a:xfrm>
          <a:prstGeom prst="rect">
            <a:avLst/>
          </a:prstGeom>
        </p:spPr>
        <p:txBody>
          <a:bodyPr wrap="square">
            <a:spAutoFit/>
          </a:bodyPr>
          <a:lstStyle/>
          <a:p>
            <a:r>
              <a:rPr lang="pt-BR" b="1" dirty="0"/>
              <a:t>O QUE FAZER QUANDO OS DOZE SE FORMAREM</a:t>
            </a:r>
            <a:endParaRPr lang="pt-BR" b="1" dirty="0"/>
          </a:p>
        </p:txBody>
      </p:sp>
      <p:sp>
        <p:nvSpPr>
          <p:cNvPr id="5" name="Retângulo 4"/>
          <p:cNvSpPr/>
          <p:nvPr/>
        </p:nvSpPr>
        <p:spPr>
          <a:xfrm>
            <a:off x="539551" y="1484784"/>
            <a:ext cx="8229663" cy="4801314"/>
          </a:xfrm>
          <a:prstGeom prst="rect">
            <a:avLst/>
          </a:prstGeom>
        </p:spPr>
        <p:txBody>
          <a:bodyPr wrap="square">
            <a:spAutoFit/>
          </a:bodyPr>
          <a:lstStyle/>
          <a:p>
            <a:pPr algn="just"/>
            <a:r>
              <a:rPr lang="pt-BR" dirty="0"/>
              <a:t>Uma vez que o líder original reproduziu-se em doze outros líderes, ele pode optar por continuar com a célula mãe para gerar outros, ou entregar os remanescentes aos seus “filhos”, devotando-se agora a ajudar seus doze a ganharem seus doze. Seu alvo agora são os 144, depois os 1728...</a:t>
            </a:r>
          </a:p>
          <a:p>
            <a:pPr algn="just"/>
            <a:r>
              <a:rPr lang="pt-BR" dirty="0"/>
              <a:t>	Apesar de agora não dirigir mais pessoalmente uma célula, jamais deixará de ganhar novas vidas. Só que agora vai trabalhar com seu grupo para que cada um alcance suas metas de conquista de vidas para Cristo. Dedicar-se –á a </a:t>
            </a:r>
            <a:r>
              <a:rPr lang="pt-BR" dirty="0" err="1"/>
              <a:t>discipular</a:t>
            </a:r>
            <a:r>
              <a:rPr lang="pt-BR" dirty="0"/>
              <a:t> seus doze, supervisionar suas células, crescendo juntos.</a:t>
            </a:r>
          </a:p>
          <a:p>
            <a:pPr algn="just"/>
            <a:r>
              <a:rPr lang="pt-BR" dirty="0"/>
              <a:t>	Neste modelo de Igreja todos podem desenvolver-se ministerialmente. Enquanto não cumprimos a Grande Comissão (Mateus 28:18-20) o desafio continua. Entregar nossa geração a Cristo é nossa visão e a Igreja em Células no modelo dos </a:t>
            </a:r>
            <a:r>
              <a:rPr lang="pt-BR" dirty="0" smtClean="0"/>
              <a:t>doze</a:t>
            </a:r>
          </a:p>
          <a:p>
            <a:pPr algn="just"/>
            <a:r>
              <a:rPr lang="pt-BR" dirty="0"/>
              <a:t>certamente oferece uma estrutura que nos permite acelerar o passo, para a glória de Deus e redenção de multidões. È uma estrutura simples. Mas exige tudo, sobretudo um profundo amor e compaixão pelos perdidos que nos levará a ser canais do verdadeiro amor de Cristo para sua redenção.</a:t>
            </a:r>
          </a:p>
          <a:p>
            <a:r>
              <a:rPr lang="pt-BR" dirty="0" smtClean="0"/>
              <a:t> </a:t>
            </a:r>
            <a:endParaRPr lang="pt-BR" dirty="0"/>
          </a:p>
        </p:txBody>
      </p:sp>
    </p:spTree>
    <p:extLst>
      <p:ext uri="{BB962C8B-B14F-4D97-AF65-F5344CB8AC3E}">
        <p14:creationId xmlns:p14="http://schemas.microsoft.com/office/powerpoint/2010/main" val="38167324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com Único Canto Aparado e Arredondado 3"/>
          <p:cNvSpPr/>
          <p:nvPr/>
        </p:nvSpPr>
        <p:spPr>
          <a:xfrm rot="10800000" flipH="1">
            <a:off x="539552" y="429424"/>
            <a:ext cx="7920880" cy="5951903"/>
          </a:xfrm>
          <a:prstGeom prst="snip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pt-BR"/>
          </a:p>
        </p:txBody>
      </p:sp>
      <p:sp>
        <p:nvSpPr>
          <p:cNvPr id="5" name="Retângulo de cantos arredondados 4"/>
          <p:cNvSpPr/>
          <p:nvPr/>
        </p:nvSpPr>
        <p:spPr>
          <a:xfrm>
            <a:off x="539552" y="420119"/>
            <a:ext cx="3642408" cy="511325"/>
          </a:xfrm>
          <a:prstGeom prst="roundRect">
            <a:avLst>
              <a:gd name="adj" fmla="val 14251"/>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pt-BR" sz="2800" dirty="0" smtClean="0">
                <a:latin typeface="Corbel" pitchFamily="34" charset="0"/>
              </a:rPr>
              <a:t>    Ganhar</a:t>
            </a:r>
            <a:endParaRPr lang="pt-BR" sz="2800" dirty="0">
              <a:latin typeface="Corbel" pitchFamily="34" charset="0"/>
            </a:endParaRPr>
          </a:p>
        </p:txBody>
      </p:sp>
      <p:sp>
        <p:nvSpPr>
          <p:cNvPr id="6" name="Retângulo 5"/>
          <p:cNvSpPr/>
          <p:nvPr/>
        </p:nvSpPr>
        <p:spPr>
          <a:xfrm>
            <a:off x="539552" y="1124744"/>
            <a:ext cx="7920880" cy="369332"/>
          </a:xfrm>
          <a:prstGeom prst="rect">
            <a:avLst/>
          </a:prstGeom>
        </p:spPr>
        <p:txBody>
          <a:bodyPr wrap="square">
            <a:spAutoFit/>
          </a:bodyPr>
          <a:lstStyle/>
          <a:p>
            <a:pPr algn="ctr"/>
            <a:r>
              <a:rPr lang="pt-BR" dirty="0"/>
              <a:t>Para que possamos desempenhar essa missão, convém lembrar algumas coisas:</a:t>
            </a:r>
          </a:p>
        </p:txBody>
      </p:sp>
      <p:sp>
        <p:nvSpPr>
          <p:cNvPr id="7" name="Retângulo 6"/>
          <p:cNvSpPr/>
          <p:nvPr/>
        </p:nvSpPr>
        <p:spPr>
          <a:xfrm>
            <a:off x="539552" y="1628800"/>
            <a:ext cx="7920880" cy="1200329"/>
          </a:xfrm>
          <a:prstGeom prst="rect">
            <a:avLst/>
          </a:prstGeom>
        </p:spPr>
        <p:txBody>
          <a:bodyPr wrap="square">
            <a:spAutoFit/>
          </a:bodyPr>
          <a:lstStyle/>
          <a:p>
            <a:pPr marL="342900" lvl="0" indent="-342900">
              <a:buFont typeface="Wingdings" pitchFamily="2" charset="2"/>
              <a:buChar char="ü"/>
            </a:pPr>
            <a:r>
              <a:rPr lang="pt-BR" dirty="0"/>
              <a:t>Conheça o que há no coração de Deus: Almas! Grande é a </a:t>
            </a:r>
            <a:r>
              <a:rPr lang="pt-BR" b="1" dirty="0"/>
              <a:t>compaixão</a:t>
            </a:r>
            <a:r>
              <a:rPr lang="pt-BR" dirty="0"/>
              <a:t> de Deus pelas almas. A coisa mais importante é perceber que em todo o tempo, Deus quer transmitir isso aos líderes. Cada coração deve bater no compasso do coração de Deus</a:t>
            </a:r>
            <a:r>
              <a:rPr lang="pt-BR" dirty="0" smtClean="0"/>
              <a:t>.</a:t>
            </a:r>
          </a:p>
        </p:txBody>
      </p:sp>
      <p:sp>
        <p:nvSpPr>
          <p:cNvPr id="8" name="Retângulo 7"/>
          <p:cNvSpPr/>
          <p:nvPr/>
        </p:nvSpPr>
        <p:spPr>
          <a:xfrm>
            <a:off x="524807" y="2829129"/>
            <a:ext cx="7915944" cy="1477328"/>
          </a:xfrm>
          <a:prstGeom prst="rect">
            <a:avLst/>
          </a:prstGeom>
        </p:spPr>
        <p:txBody>
          <a:bodyPr wrap="square">
            <a:spAutoFit/>
          </a:bodyPr>
          <a:lstStyle/>
          <a:p>
            <a:pPr marL="342900" indent="-342900" algn="just">
              <a:buFont typeface="Wingdings" pitchFamily="2" charset="2"/>
              <a:buChar char="ü"/>
            </a:pPr>
            <a:r>
              <a:rPr lang="pt-BR" dirty="0"/>
              <a:t>Conheça o valor que Deus dá às almas, às vidas – Não há preço. Por isso o evangelismo não deve ser um discurso; ele envolve ação e compaixão. Na igreja em Jerusalém o evangelismo era em base diária (Atos 5:42). “Todos os dias...” Nunca pare de ganhar. Eles não paravam de ganhar. Busque, portanto, estratégias de evangelismo.</a:t>
            </a:r>
          </a:p>
        </p:txBody>
      </p:sp>
      <p:sp>
        <p:nvSpPr>
          <p:cNvPr id="9" name="Retângulo 8"/>
          <p:cNvSpPr/>
          <p:nvPr/>
        </p:nvSpPr>
        <p:spPr>
          <a:xfrm>
            <a:off x="539551" y="4388911"/>
            <a:ext cx="7901199" cy="1200329"/>
          </a:xfrm>
          <a:prstGeom prst="rect">
            <a:avLst/>
          </a:prstGeom>
        </p:spPr>
        <p:txBody>
          <a:bodyPr wrap="square">
            <a:spAutoFit/>
          </a:bodyPr>
          <a:lstStyle/>
          <a:p>
            <a:pPr marL="285750" lvl="0" indent="-285750">
              <a:buFont typeface="Wingdings" pitchFamily="2" charset="2"/>
              <a:buChar char="ü"/>
            </a:pPr>
            <a:r>
              <a:rPr lang="pt-BR" dirty="0"/>
              <a:t>Conheça o coração de quem vai evangelizar. Faça amizade antes de tocar na necessidade da pessoa; conquiste sua confiança. Leve-a a ver que ela precisa de Deus. Ganhe-a e firme-a, motivando-a sempre, animando-a fazendo-a crescer na fé.</a:t>
            </a:r>
          </a:p>
        </p:txBody>
      </p:sp>
    </p:spTree>
    <p:extLst>
      <p:ext uri="{BB962C8B-B14F-4D97-AF65-F5344CB8AC3E}">
        <p14:creationId xmlns:p14="http://schemas.microsoft.com/office/powerpoint/2010/main" val="12538109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com Único Canto Aparado e Arredondado 3"/>
          <p:cNvSpPr/>
          <p:nvPr/>
        </p:nvSpPr>
        <p:spPr>
          <a:xfrm rot="10800000" flipH="1">
            <a:off x="539552" y="429424"/>
            <a:ext cx="7920880" cy="5951903"/>
          </a:xfrm>
          <a:prstGeom prst="snip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pt-BR"/>
          </a:p>
        </p:txBody>
      </p:sp>
      <p:sp>
        <p:nvSpPr>
          <p:cNvPr id="5" name="Retângulo de cantos arredondados 4"/>
          <p:cNvSpPr/>
          <p:nvPr/>
        </p:nvSpPr>
        <p:spPr>
          <a:xfrm>
            <a:off x="539552" y="420119"/>
            <a:ext cx="3642408" cy="511325"/>
          </a:xfrm>
          <a:prstGeom prst="roundRect">
            <a:avLst>
              <a:gd name="adj" fmla="val 14251"/>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pt-BR" sz="2800" dirty="0" smtClean="0">
                <a:latin typeface="Corbel" pitchFamily="34" charset="0"/>
              </a:rPr>
              <a:t>    Ganhar</a:t>
            </a:r>
            <a:endParaRPr lang="pt-BR" sz="2800" dirty="0">
              <a:latin typeface="Corbel" pitchFamily="34" charset="0"/>
            </a:endParaRPr>
          </a:p>
        </p:txBody>
      </p:sp>
      <p:sp>
        <p:nvSpPr>
          <p:cNvPr id="6" name="Retângulo 5"/>
          <p:cNvSpPr/>
          <p:nvPr/>
        </p:nvSpPr>
        <p:spPr>
          <a:xfrm>
            <a:off x="539552" y="1124744"/>
            <a:ext cx="7920880" cy="923330"/>
          </a:xfrm>
          <a:prstGeom prst="rect">
            <a:avLst/>
          </a:prstGeom>
        </p:spPr>
        <p:txBody>
          <a:bodyPr wrap="square">
            <a:spAutoFit/>
          </a:bodyPr>
          <a:lstStyle/>
          <a:p>
            <a:pPr marL="285750" lvl="0" indent="-285750" algn="just">
              <a:buFont typeface="Wingdings" pitchFamily="2" charset="2"/>
              <a:buChar char="ü"/>
            </a:pPr>
            <a:r>
              <a:rPr lang="pt-BR" dirty="0"/>
              <a:t>Conheça uma linguagem adequada – Quando estiver levando-a a Cristo, desenvolva uma maneira de falar que tenha uma linguagem clara acerca do que quer expor, e fale com autoridade, com ousadia, com fé, com vida.</a:t>
            </a:r>
          </a:p>
        </p:txBody>
      </p:sp>
      <p:sp>
        <p:nvSpPr>
          <p:cNvPr id="7" name="Retângulo 6"/>
          <p:cNvSpPr/>
          <p:nvPr/>
        </p:nvSpPr>
        <p:spPr>
          <a:xfrm>
            <a:off x="1171123" y="2276872"/>
            <a:ext cx="6696744" cy="1477328"/>
          </a:xfrm>
          <a:prstGeom prst="rect">
            <a:avLst/>
          </a:prstGeom>
          <a:solidFill>
            <a:schemeClr val="accent5">
              <a:lumMod val="40000"/>
              <a:lumOff val="60000"/>
            </a:schemeClr>
          </a:solidFill>
        </p:spPr>
        <p:txBody>
          <a:bodyPr wrap="square">
            <a:spAutoFit/>
          </a:bodyPr>
          <a:lstStyle/>
          <a:p>
            <a:pPr algn="just"/>
            <a:r>
              <a:rPr lang="pt-BR" b="1" dirty="0"/>
              <a:t>Chave: </a:t>
            </a:r>
            <a:r>
              <a:rPr lang="pt-BR" dirty="0"/>
              <a:t>Onde começa o processo da Evangelização? Na amizade. Com ele você já deve ter uma intenção, um propósito definido para com a vida daquela pessoa: levá-la a Cristo. Onde termina este processo? Com a oração de confissão. Acabou de orar, acabou o 1.º degrau. Vejamos agora o roteiro desse primeiro degrau.</a:t>
            </a:r>
          </a:p>
        </p:txBody>
      </p:sp>
      <p:sp>
        <p:nvSpPr>
          <p:cNvPr id="8" name="Retângulo 7"/>
          <p:cNvSpPr/>
          <p:nvPr/>
        </p:nvSpPr>
        <p:spPr>
          <a:xfrm>
            <a:off x="1043608" y="4077072"/>
            <a:ext cx="6824259" cy="2031325"/>
          </a:xfrm>
          <a:prstGeom prst="rect">
            <a:avLst/>
          </a:prstGeom>
        </p:spPr>
        <p:txBody>
          <a:bodyPr wrap="square">
            <a:spAutoFit/>
          </a:bodyPr>
          <a:lstStyle/>
          <a:p>
            <a:pPr lvl="0" algn="just"/>
            <a:r>
              <a:rPr lang="pt-BR" b="1" dirty="0"/>
              <a:t>Ganhando através das Células</a:t>
            </a:r>
            <a:endParaRPr lang="pt-BR" dirty="0"/>
          </a:p>
          <a:p>
            <a:pPr algn="just"/>
            <a:r>
              <a:rPr lang="pt-BR" dirty="0"/>
              <a:t>Sendo as células o principal braço através do qual a Igreja penetra a comunidade com o Evangelho de Jesus Cristo, o maior número de decisões acontecerá através desse meio. Algumas estratégias serão usadas para acelerar a colheita de almas.</a:t>
            </a:r>
          </a:p>
          <a:p>
            <a:r>
              <a:rPr lang="pt-BR" dirty="0"/>
              <a:t> </a:t>
            </a:r>
          </a:p>
          <a:p>
            <a:r>
              <a:rPr lang="pt-BR" dirty="0"/>
              <a:t> </a:t>
            </a:r>
          </a:p>
        </p:txBody>
      </p:sp>
    </p:spTree>
    <p:extLst>
      <p:ext uri="{BB962C8B-B14F-4D97-AF65-F5344CB8AC3E}">
        <p14:creationId xmlns:p14="http://schemas.microsoft.com/office/powerpoint/2010/main" val="30560812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com Único Canto Aparado e Arredondado 3"/>
          <p:cNvSpPr/>
          <p:nvPr/>
        </p:nvSpPr>
        <p:spPr>
          <a:xfrm rot="10800000" flipH="1">
            <a:off x="539552" y="429424"/>
            <a:ext cx="7920880" cy="5951903"/>
          </a:xfrm>
          <a:prstGeom prst="snip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pt-BR"/>
          </a:p>
        </p:txBody>
      </p:sp>
      <p:sp>
        <p:nvSpPr>
          <p:cNvPr id="5" name="Retângulo de cantos arredondados 4"/>
          <p:cNvSpPr/>
          <p:nvPr/>
        </p:nvSpPr>
        <p:spPr>
          <a:xfrm>
            <a:off x="539552" y="420119"/>
            <a:ext cx="3642408" cy="511325"/>
          </a:xfrm>
          <a:prstGeom prst="roundRect">
            <a:avLst>
              <a:gd name="adj" fmla="val 14251"/>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pt-BR" sz="2800" dirty="0" smtClean="0">
                <a:latin typeface="Corbel" pitchFamily="34" charset="0"/>
              </a:rPr>
              <a:t>    Ganhar</a:t>
            </a:r>
            <a:endParaRPr lang="pt-BR" sz="2800" dirty="0">
              <a:latin typeface="Corbel" pitchFamily="34" charset="0"/>
            </a:endParaRPr>
          </a:p>
        </p:txBody>
      </p:sp>
      <p:sp>
        <p:nvSpPr>
          <p:cNvPr id="6" name="Retângulo 5"/>
          <p:cNvSpPr/>
          <p:nvPr/>
        </p:nvSpPr>
        <p:spPr>
          <a:xfrm>
            <a:off x="524985" y="934320"/>
            <a:ext cx="7920880" cy="2031325"/>
          </a:xfrm>
          <a:prstGeom prst="rect">
            <a:avLst/>
          </a:prstGeom>
        </p:spPr>
        <p:txBody>
          <a:bodyPr wrap="square">
            <a:spAutoFit/>
          </a:bodyPr>
          <a:lstStyle/>
          <a:p>
            <a:pPr marL="800100" lvl="1" indent="-342900" algn="just">
              <a:buFont typeface="+mj-lt"/>
              <a:buAutoNum type="arabicPeriod"/>
            </a:pPr>
            <a:r>
              <a:rPr lang="pt-BR" b="1" i="1" dirty="0" smtClean="0"/>
              <a:t>Oração por um mês</a:t>
            </a:r>
            <a:endParaRPr lang="pt-BR" dirty="0"/>
          </a:p>
          <a:p>
            <a:pPr algn="just"/>
            <a:r>
              <a:rPr lang="pt-BR" b="1" dirty="0"/>
              <a:t>Por que Satanás inspirou nos inimigos de Daniel um plano de deixá-lo sem orar por um mês? (D. 6:7). Certamente isso significaria morte espiritual ou uma grande perda. Se é grande o prejuízo de não se orar por um mês, só podemos pensar que é grande o lucro concentrar-se em oração por um mês, pela mesma causa. Por este motivo a oração concentrada pela conversão de alguém será o primeiro passo para dar início a uma nova célula.</a:t>
            </a:r>
          </a:p>
        </p:txBody>
      </p:sp>
      <p:sp>
        <p:nvSpPr>
          <p:cNvPr id="7" name="Retângulo 6"/>
          <p:cNvSpPr/>
          <p:nvPr/>
        </p:nvSpPr>
        <p:spPr>
          <a:xfrm>
            <a:off x="539552" y="3050671"/>
            <a:ext cx="7920880" cy="369332"/>
          </a:xfrm>
          <a:prstGeom prst="rect">
            <a:avLst/>
          </a:prstGeom>
        </p:spPr>
        <p:txBody>
          <a:bodyPr wrap="square">
            <a:spAutoFit/>
          </a:bodyPr>
          <a:lstStyle/>
          <a:p>
            <a:pPr marL="285750" lvl="0" indent="-285750">
              <a:buFont typeface="Wingdings" pitchFamily="2" charset="2"/>
              <a:buChar char="Ø"/>
            </a:pPr>
            <a:r>
              <a:rPr lang="pt-BR" dirty="0"/>
              <a:t>O líder que intenta formar uma célula, consegue mais duas pessoas convertidas.</a:t>
            </a:r>
          </a:p>
        </p:txBody>
      </p:sp>
      <p:sp>
        <p:nvSpPr>
          <p:cNvPr id="8" name="Retângulo 7"/>
          <p:cNvSpPr/>
          <p:nvPr/>
        </p:nvSpPr>
        <p:spPr>
          <a:xfrm>
            <a:off x="539551" y="3491716"/>
            <a:ext cx="7906313" cy="369332"/>
          </a:xfrm>
          <a:prstGeom prst="rect">
            <a:avLst/>
          </a:prstGeom>
        </p:spPr>
        <p:txBody>
          <a:bodyPr wrap="square">
            <a:spAutoFit/>
          </a:bodyPr>
          <a:lstStyle/>
          <a:p>
            <a:pPr marL="285750" lvl="0" indent="-285750">
              <a:buFont typeface="Wingdings" pitchFamily="2" charset="2"/>
              <a:buChar char="Ø"/>
            </a:pPr>
            <a:r>
              <a:rPr lang="pt-BR" dirty="0"/>
              <a:t>Cada uma delas, em oração, seleciona três conhecidos descrentes.</a:t>
            </a:r>
          </a:p>
        </p:txBody>
      </p:sp>
      <p:sp>
        <p:nvSpPr>
          <p:cNvPr id="9" name="Retângulo 8"/>
          <p:cNvSpPr/>
          <p:nvPr/>
        </p:nvSpPr>
        <p:spPr>
          <a:xfrm>
            <a:off x="524984" y="3934797"/>
            <a:ext cx="7920879" cy="646331"/>
          </a:xfrm>
          <a:prstGeom prst="rect">
            <a:avLst/>
          </a:prstGeom>
        </p:spPr>
        <p:txBody>
          <a:bodyPr wrap="square">
            <a:spAutoFit/>
          </a:bodyPr>
          <a:lstStyle/>
          <a:p>
            <a:pPr marL="285750" lvl="0" indent="-285750" algn="just">
              <a:buFont typeface="Wingdings" pitchFamily="2" charset="2"/>
              <a:buChar char="Ø"/>
            </a:pPr>
            <a:r>
              <a:rPr lang="pt-BR" dirty="0"/>
              <a:t>Todos os membros do grupo, recebem os três nomes dos outros integrantes. Provavelmente amigos do tempo de descrente.</a:t>
            </a:r>
          </a:p>
        </p:txBody>
      </p:sp>
      <p:sp>
        <p:nvSpPr>
          <p:cNvPr id="10" name="Retângulo 9"/>
          <p:cNvSpPr/>
          <p:nvPr/>
        </p:nvSpPr>
        <p:spPr>
          <a:xfrm>
            <a:off x="554119" y="4725144"/>
            <a:ext cx="7906313" cy="923330"/>
          </a:xfrm>
          <a:prstGeom prst="rect">
            <a:avLst/>
          </a:prstGeom>
        </p:spPr>
        <p:txBody>
          <a:bodyPr wrap="square">
            <a:spAutoFit/>
          </a:bodyPr>
          <a:lstStyle/>
          <a:p>
            <a:pPr marL="285750" lvl="0" indent="-285750" algn="just">
              <a:buFont typeface="Wingdings" pitchFamily="2" charset="2"/>
              <a:buChar char="Ø"/>
            </a:pPr>
            <a:r>
              <a:rPr lang="pt-BR" dirty="0"/>
              <a:t>Reúnem-se uma vez por semana, por uma hora, por quatro semanas, para orar especificamente pela conversão daquelas pessoas. Esta reunião é exclusiva de oração por aqueles descrentes.</a:t>
            </a:r>
          </a:p>
        </p:txBody>
      </p:sp>
    </p:spTree>
    <p:extLst>
      <p:ext uri="{BB962C8B-B14F-4D97-AF65-F5344CB8AC3E}">
        <p14:creationId xmlns:p14="http://schemas.microsoft.com/office/powerpoint/2010/main" val="9528645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descr="C:\Users\Iago\Pictures\or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984196"/>
            <a:ext cx="7920880" cy="4784026"/>
          </a:xfrm>
          <a:prstGeom prst="rect">
            <a:avLst/>
          </a:prstGeom>
          <a:noFill/>
          <a:extLst>
            <a:ext uri="{909E8E84-426E-40DD-AFC4-6F175D3DCCD1}">
              <a14:hiddenFill xmlns:a14="http://schemas.microsoft.com/office/drawing/2010/main">
                <a:solidFill>
                  <a:srgbClr val="FFFFFF"/>
                </a:solidFill>
              </a14:hiddenFill>
            </a:ext>
          </a:extLst>
        </p:spPr>
      </p:pic>
      <p:sp>
        <p:nvSpPr>
          <p:cNvPr id="5" name="Retângulo com Único Canto Aparado e Arredondado 4"/>
          <p:cNvSpPr/>
          <p:nvPr/>
        </p:nvSpPr>
        <p:spPr>
          <a:xfrm rot="10800000" flipH="1">
            <a:off x="539552" y="429423"/>
            <a:ext cx="8064896" cy="5951903"/>
          </a:xfrm>
          <a:prstGeom prst="snip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pt-BR"/>
          </a:p>
        </p:txBody>
      </p:sp>
      <p:sp>
        <p:nvSpPr>
          <p:cNvPr id="6" name="Retângulo de cantos arredondados 5"/>
          <p:cNvSpPr/>
          <p:nvPr/>
        </p:nvSpPr>
        <p:spPr>
          <a:xfrm>
            <a:off x="539552" y="420119"/>
            <a:ext cx="3642408" cy="511325"/>
          </a:xfrm>
          <a:prstGeom prst="roundRect">
            <a:avLst>
              <a:gd name="adj" fmla="val 14251"/>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pt-BR" sz="2800" dirty="0" smtClean="0">
                <a:latin typeface="Corbel" pitchFamily="34" charset="0"/>
              </a:rPr>
              <a:t>    Ganhar</a:t>
            </a:r>
            <a:endParaRPr lang="pt-BR" sz="2800" dirty="0">
              <a:latin typeface="Corbel" pitchFamily="34" charset="0"/>
            </a:endParaRPr>
          </a:p>
        </p:txBody>
      </p:sp>
    </p:spTree>
    <p:extLst>
      <p:ext uri="{BB962C8B-B14F-4D97-AF65-F5344CB8AC3E}">
        <p14:creationId xmlns:p14="http://schemas.microsoft.com/office/powerpoint/2010/main" val="19515326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com Único Canto Aparado e Arredondado 4"/>
          <p:cNvSpPr/>
          <p:nvPr/>
        </p:nvSpPr>
        <p:spPr>
          <a:xfrm rot="10800000" flipH="1">
            <a:off x="539552" y="429424"/>
            <a:ext cx="7920880" cy="5951903"/>
          </a:xfrm>
          <a:prstGeom prst="snip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pt-BR"/>
          </a:p>
        </p:txBody>
      </p:sp>
      <p:sp>
        <p:nvSpPr>
          <p:cNvPr id="6" name="Retângulo de cantos arredondados 5"/>
          <p:cNvSpPr/>
          <p:nvPr/>
        </p:nvSpPr>
        <p:spPr>
          <a:xfrm>
            <a:off x="539552" y="420119"/>
            <a:ext cx="3642408" cy="511325"/>
          </a:xfrm>
          <a:prstGeom prst="roundRect">
            <a:avLst>
              <a:gd name="adj" fmla="val 14251"/>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pt-BR" sz="2800" dirty="0" smtClean="0">
                <a:latin typeface="Corbel" pitchFamily="34" charset="0"/>
              </a:rPr>
              <a:t>    Ganhar</a:t>
            </a:r>
            <a:endParaRPr lang="pt-BR" sz="2800" dirty="0">
              <a:latin typeface="Corbel" pitchFamily="34" charset="0"/>
            </a:endParaRPr>
          </a:p>
        </p:txBody>
      </p:sp>
      <p:sp>
        <p:nvSpPr>
          <p:cNvPr id="12" name="Retângulo 11"/>
          <p:cNvSpPr/>
          <p:nvPr/>
        </p:nvSpPr>
        <p:spPr>
          <a:xfrm>
            <a:off x="539552" y="3405376"/>
            <a:ext cx="7920880" cy="2031325"/>
          </a:xfrm>
          <a:prstGeom prst="rect">
            <a:avLst/>
          </a:prstGeom>
        </p:spPr>
        <p:txBody>
          <a:bodyPr wrap="square">
            <a:spAutoFit/>
          </a:bodyPr>
          <a:lstStyle/>
          <a:p>
            <a:pPr marL="342900" indent="-342900">
              <a:buAutoNum type="arabicPeriod" startAt="2"/>
            </a:pPr>
            <a:r>
              <a:rPr lang="pt-BR" b="1" i="1" dirty="0" smtClean="0"/>
              <a:t>Contato Amistoso</a:t>
            </a:r>
          </a:p>
          <a:p>
            <a:pPr marL="285750" indent="-285750" algn="just">
              <a:buFont typeface="Wingdings" pitchFamily="2" charset="2"/>
              <a:buChar char="Ø"/>
            </a:pPr>
            <a:endParaRPr lang="pt-BR" dirty="0" smtClean="0"/>
          </a:p>
          <a:p>
            <a:pPr marL="285750" indent="-285750" algn="just">
              <a:buFont typeface="Wingdings" pitchFamily="2" charset="2"/>
              <a:buChar char="Ø"/>
            </a:pPr>
            <a:r>
              <a:rPr lang="pt-BR" dirty="0" smtClean="0"/>
              <a:t>Após </a:t>
            </a:r>
            <a:r>
              <a:rPr lang="pt-BR" dirty="0"/>
              <a:t>os trinta dias de oração, estabelece-se um contato com cada pessoa, a fim de mostrar interesse em seu bem estar. Caso se trate de alguém com quem o membro da célula não tenha tido comunicação nos últimos tempos, nada se fala sobre célula, igreja ou fé em Cristo. Este será um encontro para retomar o vínculo de amizade. Na semana seguinte seguirá o próximo passo</a:t>
            </a:r>
          </a:p>
        </p:txBody>
      </p:sp>
      <p:sp>
        <p:nvSpPr>
          <p:cNvPr id="16" name="Retângulo 15"/>
          <p:cNvSpPr/>
          <p:nvPr/>
        </p:nvSpPr>
        <p:spPr>
          <a:xfrm>
            <a:off x="539552" y="1196752"/>
            <a:ext cx="7920880" cy="1477328"/>
          </a:xfrm>
          <a:prstGeom prst="rect">
            <a:avLst/>
          </a:prstGeom>
        </p:spPr>
        <p:txBody>
          <a:bodyPr wrap="square">
            <a:spAutoFit/>
          </a:bodyPr>
          <a:lstStyle/>
          <a:p>
            <a:pPr marL="285750" lvl="0" indent="-285750" algn="just">
              <a:buFont typeface="Wingdings" pitchFamily="2" charset="2"/>
              <a:buChar char="Ø"/>
            </a:pPr>
            <a:r>
              <a:rPr lang="pt-BR" dirty="0"/>
              <a:t>Oram todos os dias por todos os nomes dos integrantes do grupo. Jejuam, fazem guerra espiritual, atando os poderes do inferno que prendem aquelas vidas, resistindo o espírito de cegueira espiritual do deus deste século e liberam o espírito de arrependimento e salvação. Cada um, portanto, tem o compromisso de orar por nove pessoas todos os dias.</a:t>
            </a:r>
          </a:p>
        </p:txBody>
      </p:sp>
    </p:spTree>
    <p:extLst>
      <p:ext uri="{BB962C8B-B14F-4D97-AF65-F5344CB8AC3E}">
        <p14:creationId xmlns:p14="http://schemas.microsoft.com/office/powerpoint/2010/main" val="3098693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549220" y="2708920"/>
            <a:ext cx="7901540" cy="369332"/>
          </a:xfrm>
          <a:prstGeom prst="rect">
            <a:avLst/>
          </a:prstGeom>
        </p:spPr>
        <p:txBody>
          <a:bodyPr wrap="square">
            <a:spAutoFit/>
          </a:bodyPr>
          <a:lstStyle/>
          <a:p>
            <a:r>
              <a:rPr lang="pt-BR" b="1" i="1" dirty="0"/>
              <a:t>4. Levando a Jesus</a:t>
            </a:r>
            <a:endParaRPr lang="pt-BR" dirty="0"/>
          </a:p>
        </p:txBody>
      </p:sp>
      <p:sp>
        <p:nvSpPr>
          <p:cNvPr id="5" name="Retângulo 4"/>
          <p:cNvSpPr/>
          <p:nvPr/>
        </p:nvSpPr>
        <p:spPr>
          <a:xfrm>
            <a:off x="536458" y="3080853"/>
            <a:ext cx="7914302" cy="1200329"/>
          </a:xfrm>
          <a:prstGeom prst="rect">
            <a:avLst/>
          </a:prstGeom>
        </p:spPr>
        <p:txBody>
          <a:bodyPr wrap="square">
            <a:spAutoFit/>
          </a:bodyPr>
          <a:lstStyle/>
          <a:p>
            <a:pPr marL="285750" lvl="0" indent="-285750" algn="just">
              <a:buFont typeface="Wingdings" pitchFamily="2" charset="2"/>
              <a:buChar char="Ø"/>
            </a:pPr>
            <a:r>
              <a:rPr lang="pt-BR" dirty="0"/>
              <a:t>Conduzir a pessoa até ao ponto da oração de entrega a Jesus. Não esperar que ela vá à igreja ou à célula. Ali mesmo levá-la ao ponto de fazer a oração de entrega da sua vida a Jesus. Seja qual for o resultado dessa apresentação do plano de salvação, siga o próximo passo.</a:t>
            </a:r>
          </a:p>
        </p:txBody>
      </p:sp>
      <p:sp>
        <p:nvSpPr>
          <p:cNvPr id="6" name="Retângulo 5"/>
          <p:cNvSpPr/>
          <p:nvPr/>
        </p:nvSpPr>
        <p:spPr>
          <a:xfrm>
            <a:off x="562540" y="4336728"/>
            <a:ext cx="7914302" cy="923330"/>
          </a:xfrm>
          <a:prstGeom prst="rect">
            <a:avLst/>
          </a:prstGeom>
        </p:spPr>
        <p:txBody>
          <a:bodyPr wrap="square">
            <a:spAutoFit/>
          </a:bodyPr>
          <a:lstStyle/>
          <a:p>
            <a:pPr marL="285750" lvl="0" indent="-285750">
              <a:buFont typeface="Wingdings" pitchFamily="2" charset="2"/>
              <a:buChar char="Ø"/>
            </a:pPr>
            <a:r>
              <a:rPr lang="pt-BR" b="1" dirty="0"/>
              <a:t>Oferecer-lhe o livrinho </a:t>
            </a:r>
            <a:r>
              <a:rPr lang="pt-BR" b="1" i="1" dirty="0"/>
              <a:t>Encontro</a:t>
            </a:r>
            <a:r>
              <a:rPr lang="pt-BR" b="1" dirty="0"/>
              <a:t> (C. Castellanos) ou </a:t>
            </a:r>
            <a:r>
              <a:rPr lang="pt-BR" b="1" i="1" dirty="0"/>
              <a:t>Bem-vindo à Família de Deus </a:t>
            </a:r>
            <a:r>
              <a:rPr lang="pt-BR" b="1" dirty="0"/>
              <a:t>(V. </a:t>
            </a:r>
            <a:r>
              <a:rPr lang="pt-BR" b="1" dirty="0" err="1"/>
              <a:t>Milhomens</a:t>
            </a:r>
            <a:r>
              <a:rPr lang="pt-BR" b="1" dirty="0"/>
              <a:t>).</a:t>
            </a:r>
            <a:r>
              <a:rPr lang="pt-BR" dirty="0"/>
              <a:t> É importante que ela tenha algo escrito para consultar. Peça que ela o leia cuidadosamente.</a:t>
            </a:r>
          </a:p>
        </p:txBody>
      </p:sp>
      <p:sp>
        <p:nvSpPr>
          <p:cNvPr id="7" name="Retângulo com Único Canto Aparado e Arredondado 6"/>
          <p:cNvSpPr/>
          <p:nvPr/>
        </p:nvSpPr>
        <p:spPr>
          <a:xfrm rot="10800000" flipH="1">
            <a:off x="539552" y="429424"/>
            <a:ext cx="7920880" cy="5951903"/>
          </a:xfrm>
          <a:prstGeom prst="snip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pt-BR"/>
          </a:p>
        </p:txBody>
      </p:sp>
      <p:sp>
        <p:nvSpPr>
          <p:cNvPr id="8" name="Retângulo de cantos arredondados 7"/>
          <p:cNvSpPr/>
          <p:nvPr/>
        </p:nvSpPr>
        <p:spPr>
          <a:xfrm>
            <a:off x="539552" y="420119"/>
            <a:ext cx="3642408" cy="511325"/>
          </a:xfrm>
          <a:prstGeom prst="roundRect">
            <a:avLst>
              <a:gd name="adj" fmla="val 14251"/>
            </a:avLst>
          </a:prstGeom>
          <a:ln/>
        </p:spPr>
        <p:style>
          <a:lnRef idx="0">
            <a:schemeClr val="accent6"/>
          </a:lnRef>
          <a:fillRef idx="3">
            <a:schemeClr val="accent6"/>
          </a:fillRef>
          <a:effectRef idx="3">
            <a:schemeClr val="accent6"/>
          </a:effectRef>
          <a:fontRef idx="minor">
            <a:schemeClr val="lt1"/>
          </a:fontRef>
        </p:style>
        <p:txBody>
          <a:bodyPr rtlCol="0" anchor="ctr"/>
          <a:lstStyle/>
          <a:p>
            <a:r>
              <a:rPr lang="pt-BR" sz="2800" dirty="0" smtClean="0">
                <a:latin typeface="Corbel" pitchFamily="34" charset="0"/>
              </a:rPr>
              <a:t>    Ganhar</a:t>
            </a:r>
            <a:endParaRPr lang="pt-BR" sz="2800" dirty="0">
              <a:latin typeface="Corbel" pitchFamily="34" charset="0"/>
            </a:endParaRPr>
          </a:p>
        </p:txBody>
      </p:sp>
      <p:sp>
        <p:nvSpPr>
          <p:cNvPr id="9" name="Retângulo 8"/>
          <p:cNvSpPr/>
          <p:nvPr/>
        </p:nvSpPr>
        <p:spPr>
          <a:xfrm>
            <a:off x="539551" y="931444"/>
            <a:ext cx="7920879" cy="369332"/>
          </a:xfrm>
          <a:prstGeom prst="rect">
            <a:avLst/>
          </a:prstGeom>
        </p:spPr>
        <p:txBody>
          <a:bodyPr wrap="square">
            <a:spAutoFit/>
          </a:bodyPr>
          <a:lstStyle/>
          <a:p>
            <a:r>
              <a:rPr lang="pt-BR" b="1" i="1" dirty="0"/>
              <a:t>3. Contato </a:t>
            </a:r>
            <a:r>
              <a:rPr lang="pt-BR" b="1" i="1" dirty="0" smtClean="0"/>
              <a:t>Evangelístico - </a:t>
            </a:r>
            <a:r>
              <a:rPr lang="pt-BR" dirty="0"/>
              <a:t>Compartilhando o Plano de Salvação</a:t>
            </a:r>
          </a:p>
        </p:txBody>
      </p:sp>
      <p:sp>
        <p:nvSpPr>
          <p:cNvPr id="10" name="Retângulo 9"/>
          <p:cNvSpPr/>
          <p:nvPr/>
        </p:nvSpPr>
        <p:spPr>
          <a:xfrm>
            <a:off x="558890" y="1478920"/>
            <a:ext cx="7901542" cy="369332"/>
          </a:xfrm>
          <a:prstGeom prst="rect">
            <a:avLst/>
          </a:prstGeom>
        </p:spPr>
        <p:txBody>
          <a:bodyPr wrap="square">
            <a:spAutoFit/>
          </a:bodyPr>
          <a:lstStyle/>
          <a:p>
            <a:pPr marL="285750" lvl="0" indent="-285750">
              <a:buFont typeface="Wingdings" pitchFamily="2" charset="2"/>
              <a:buChar char="Ø"/>
            </a:pPr>
            <a:r>
              <a:rPr lang="pt-BR" dirty="0"/>
              <a:t>Faz-se um convite para um chá, um lanche ou um passeio, caso seja oportuno.</a:t>
            </a:r>
          </a:p>
        </p:txBody>
      </p:sp>
      <p:sp>
        <p:nvSpPr>
          <p:cNvPr id="11" name="Retângulo 10"/>
          <p:cNvSpPr/>
          <p:nvPr/>
        </p:nvSpPr>
        <p:spPr>
          <a:xfrm>
            <a:off x="534321" y="2056981"/>
            <a:ext cx="7920881" cy="646331"/>
          </a:xfrm>
          <a:prstGeom prst="rect">
            <a:avLst/>
          </a:prstGeom>
        </p:spPr>
        <p:txBody>
          <a:bodyPr wrap="square">
            <a:spAutoFit/>
          </a:bodyPr>
          <a:lstStyle/>
          <a:p>
            <a:pPr marL="285750" lvl="0" indent="-285750">
              <a:buFont typeface="Wingdings" pitchFamily="2" charset="2"/>
              <a:buChar char="Ø"/>
            </a:pPr>
            <a:r>
              <a:rPr lang="pt-BR" dirty="0"/>
              <a:t>Neste encontro compartilha o que Deus tem feito em sua vida e apresenta o plano de salvação. As </a:t>
            </a:r>
            <a:r>
              <a:rPr lang="pt-BR" dirty="0">
                <a:effectLst>
                  <a:outerShdw blurRad="38100" dist="38100" dir="2700000" algn="tl">
                    <a:srgbClr val="000000">
                      <a:alpha val="43137"/>
                    </a:srgbClr>
                  </a:outerShdw>
                </a:effectLst>
              </a:rPr>
              <a:t>Quatro Leis Espirituais </a:t>
            </a:r>
            <a:r>
              <a:rPr lang="pt-BR" dirty="0"/>
              <a:t>são um bom método para tanto.</a:t>
            </a:r>
          </a:p>
        </p:txBody>
      </p:sp>
    </p:spTree>
    <p:extLst>
      <p:ext uri="{BB962C8B-B14F-4D97-AF65-F5344CB8AC3E}">
        <p14:creationId xmlns:p14="http://schemas.microsoft.com/office/powerpoint/2010/main" val="63484650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457</TotalTime>
  <Words>4340</Words>
  <Application>Microsoft Office PowerPoint</Application>
  <PresentationFormat>Apresentação na tela (4:3)</PresentationFormat>
  <Paragraphs>438</Paragraphs>
  <Slides>32</Slides>
  <Notes>1</Notes>
  <HiddenSlides>0</HiddenSlides>
  <MMClips>0</MMClips>
  <ScaleCrop>false</ScaleCrop>
  <HeadingPairs>
    <vt:vector size="4" baseType="variant">
      <vt:variant>
        <vt:lpstr>Tema</vt:lpstr>
      </vt:variant>
      <vt:variant>
        <vt:i4>1</vt:i4>
      </vt:variant>
      <vt:variant>
        <vt:lpstr>Títulos de slides</vt:lpstr>
      </vt:variant>
      <vt:variant>
        <vt:i4>32</vt:i4>
      </vt:variant>
    </vt:vector>
  </HeadingPairs>
  <TitlesOfParts>
    <vt:vector size="33" baseType="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Iago</dc:creator>
  <cp:lastModifiedBy>Iago</cp:lastModifiedBy>
  <cp:revision>27</cp:revision>
  <dcterms:created xsi:type="dcterms:W3CDTF">2011-08-18T15:15:39Z</dcterms:created>
  <dcterms:modified xsi:type="dcterms:W3CDTF">2011-08-23T17:44:11Z</dcterms:modified>
</cp:coreProperties>
</file>